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67" r:id="rId5"/>
    <p:sldId id="276" r:id="rId6"/>
    <p:sldId id="277" r:id="rId7"/>
    <p:sldId id="278" r:id="rId8"/>
    <p:sldId id="270" r:id="rId9"/>
    <p:sldId id="271" r:id="rId10"/>
    <p:sldId id="272" r:id="rId11"/>
    <p:sldId id="273" r:id="rId12"/>
    <p:sldId id="274" r:id="rId13"/>
    <p:sldId id="275" r:id="rId14"/>
    <p:sldId id="258" r:id="rId15"/>
    <p:sldId id="259" r:id="rId16"/>
    <p:sldId id="262" r:id="rId17"/>
    <p:sldId id="268" r:id="rId18"/>
    <p:sldId id="269" r:id="rId19"/>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me Slide" id="{C41E965D-1BB0-6E42-80C1-B0CE61D34D0F}">
          <p14:sldIdLst>
            <p14:sldId id="267"/>
          </p14:sldIdLst>
        </p14:section>
        <p14:section name="Opportunity" id="{34C61D3D-3DDA-8544-919D-38908B71CF6E}">
          <p14:sldIdLst>
            <p14:sldId id="276"/>
            <p14:sldId id="277"/>
            <p14:sldId id="278"/>
          </p14:sldIdLst>
        </p14:section>
        <p14:section name="Market" id="{DBB0F080-D76F-2449-A8A8-97428CE5CDE4}">
          <p14:sldIdLst>
            <p14:sldId id="270"/>
            <p14:sldId id="271"/>
          </p14:sldIdLst>
        </p14:section>
        <p14:section name="Solution" id="{D01103C6-D9B4-874A-903D-1D54C47D2E73}">
          <p14:sldIdLst>
            <p14:sldId id="272"/>
            <p14:sldId id="273"/>
          </p14:sldIdLst>
        </p14:section>
        <p14:section name="Business Model" id="{17ED8106-7472-CA40-A9D6-5927206203E6}">
          <p14:sldIdLst>
            <p14:sldId id="274"/>
            <p14:sldId id="275"/>
            <p14:sldId id="258"/>
            <p14:sldId id="259"/>
            <p14:sldId id="262"/>
          </p14:sldIdLst>
        </p14:section>
        <p14:section name="OK" id="{2E986E7F-E965-4F28-8E18-A3FD0C6DBFE2}">
          <p14:sldIdLst>
            <p14:sldId id="268"/>
            <p14:sldId id="26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31D"/>
    <a:srgbClr val="101519"/>
    <a:srgbClr val="273E32"/>
    <a:srgbClr val="0D141A"/>
    <a:srgbClr val="0F141A"/>
    <a:srgbClr val="1019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40" y="-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bg1"/>
                </a:solidFill>
                <a:latin typeface="Raleway" pitchFamily="2" charset="0"/>
                <a:ea typeface="+mn-ea"/>
                <a:cs typeface="+mn-cs"/>
              </a:defRPr>
            </a:pPr>
            <a:r>
              <a:rPr lang="fr-FR"/>
              <a:t>TRAFIC GLOBAL DES ESCALES</a:t>
            </a:r>
          </a:p>
        </c:rich>
      </c:tx>
      <c:layout>
        <c:manualLayout>
          <c:xMode val="edge"/>
          <c:yMode val="edge"/>
          <c:x val="0.37555424597861364"/>
          <c:y val="1.9821919341510934E-2"/>
        </c:manualLayout>
      </c:layout>
      <c:overlay val="0"/>
      <c:spPr>
        <a:noFill/>
        <a:ln>
          <a:noFill/>
        </a:ln>
        <a:effectLst/>
      </c:spPr>
      <c:txPr>
        <a:bodyPr rot="0" spcFirstLastPara="1" vertOverflow="ellipsis" vert="horz" wrap="square" anchor="ctr" anchorCtr="1"/>
        <a:lstStyle/>
        <a:p>
          <a:pPr>
            <a:defRPr sz="1320" b="1" i="0" u="none" strike="noStrike" kern="1200" spc="0" baseline="0">
              <a:solidFill>
                <a:schemeClr val="bg1"/>
              </a:solidFill>
              <a:latin typeface="Raleway" pitchFamily="2" charset="0"/>
              <a:ea typeface="+mn-ea"/>
              <a:cs typeface="+mn-cs"/>
            </a:defRPr>
          </a:pPr>
          <a:endParaRPr lang="fr-FR"/>
        </a:p>
      </c:txPr>
    </c:title>
    <c:autoTitleDeleted val="0"/>
    <c:plotArea>
      <c:layout/>
      <c:barChart>
        <c:barDir val="col"/>
        <c:grouping val="stacked"/>
        <c:varyColors val="0"/>
        <c:ser>
          <c:idx val="0"/>
          <c:order val="0"/>
          <c:tx>
            <c:strRef>
              <c:f>RECAP!$M$35</c:f>
              <c:strCache>
                <c:ptCount val="1"/>
                <c:pt idx="0">
                  <c:v>AUTRES</c:v>
                </c:pt>
              </c:strCache>
            </c:strRef>
          </c:tx>
          <c:spPr>
            <a:solidFill>
              <a:schemeClr val="accent1"/>
            </a:solidFill>
            <a:ln>
              <a:noFill/>
            </a:ln>
            <a:effectLst/>
          </c:spPr>
          <c:invertIfNegative val="0"/>
          <c:dLbls>
            <c:delete val="1"/>
          </c:dLbls>
          <c:cat>
            <c:strRef>
              <c:f>RECAP!$N$34:$R$34</c:f>
              <c:strCache>
                <c:ptCount val="5"/>
                <c:pt idx="0">
                  <c:v>ANNEE 2017</c:v>
                </c:pt>
                <c:pt idx="1">
                  <c:v>ANNEE 2018</c:v>
                </c:pt>
                <c:pt idx="2">
                  <c:v>ANNEE 2019</c:v>
                </c:pt>
                <c:pt idx="3">
                  <c:v>ANNEE 2020</c:v>
                </c:pt>
                <c:pt idx="4">
                  <c:v>ANNEE 2021</c:v>
                </c:pt>
              </c:strCache>
            </c:strRef>
          </c:cat>
          <c:val>
            <c:numRef>
              <c:f>RECAP!$N$35:$R$35</c:f>
              <c:numCache>
                <c:formatCode>General</c:formatCode>
                <c:ptCount val="5"/>
                <c:pt idx="0">
                  <c:v>0</c:v>
                </c:pt>
                <c:pt idx="1">
                  <c:v>7</c:v>
                </c:pt>
                <c:pt idx="2">
                  <c:v>1</c:v>
                </c:pt>
                <c:pt idx="3">
                  <c:v>9</c:v>
                </c:pt>
                <c:pt idx="4">
                  <c:v>6</c:v>
                </c:pt>
              </c:numCache>
            </c:numRef>
          </c:val>
          <c:extLst>
            <c:ext xmlns:c16="http://schemas.microsoft.com/office/drawing/2014/chart" uri="{C3380CC4-5D6E-409C-BE32-E72D297353CC}">
              <c16:uniqueId val="{00000000-B726-482B-8573-0B6802C8689C}"/>
            </c:ext>
          </c:extLst>
        </c:ser>
        <c:ser>
          <c:idx val="1"/>
          <c:order val="1"/>
          <c:tx>
            <c:strRef>
              <c:f>RECAP!$M$36</c:f>
              <c:strCache>
                <c:ptCount val="1"/>
                <c:pt idx="0">
                  <c:v>TERMINAL GAZIER - HILLI EPISEYO</c:v>
                </c:pt>
              </c:strCache>
            </c:strRef>
          </c:tx>
          <c:spPr>
            <a:solidFill>
              <a:schemeClr val="accent2"/>
            </a:solidFill>
            <a:ln>
              <a:noFill/>
            </a:ln>
            <a:effectLst/>
          </c:spPr>
          <c:invertIfNegative val="0"/>
          <c:dLbls>
            <c:delete val="1"/>
          </c:dLbls>
          <c:cat>
            <c:strRef>
              <c:f>RECAP!$N$34:$R$34</c:f>
              <c:strCache>
                <c:ptCount val="5"/>
                <c:pt idx="0">
                  <c:v>ANNEE 2017</c:v>
                </c:pt>
                <c:pt idx="1">
                  <c:v>ANNEE 2018</c:v>
                </c:pt>
                <c:pt idx="2">
                  <c:v>ANNEE 2019</c:v>
                </c:pt>
                <c:pt idx="3">
                  <c:v>ANNEE 2020</c:v>
                </c:pt>
                <c:pt idx="4">
                  <c:v>ANNEE 2021</c:v>
                </c:pt>
              </c:strCache>
            </c:strRef>
          </c:cat>
          <c:val>
            <c:numRef>
              <c:f>RECAP!$N$36:$R$36</c:f>
              <c:numCache>
                <c:formatCode>General</c:formatCode>
                <c:ptCount val="5"/>
                <c:pt idx="0">
                  <c:v>0</c:v>
                </c:pt>
                <c:pt idx="1">
                  <c:v>27</c:v>
                </c:pt>
                <c:pt idx="2">
                  <c:v>38</c:v>
                </c:pt>
                <c:pt idx="3">
                  <c:v>36</c:v>
                </c:pt>
                <c:pt idx="4">
                  <c:v>34</c:v>
                </c:pt>
              </c:numCache>
            </c:numRef>
          </c:val>
          <c:extLst>
            <c:ext xmlns:c16="http://schemas.microsoft.com/office/drawing/2014/chart" uri="{C3380CC4-5D6E-409C-BE32-E72D297353CC}">
              <c16:uniqueId val="{00000001-B726-482B-8573-0B6802C8689C}"/>
            </c:ext>
          </c:extLst>
        </c:ser>
        <c:ser>
          <c:idx val="2"/>
          <c:order val="2"/>
          <c:tx>
            <c:strRef>
              <c:f>RECAP!$M$37</c:f>
              <c:strCache>
                <c:ptCount val="1"/>
                <c:pt idx="0">
                  <c:v>TERMINAL PETROLIER EBOME</c:v>
                </c:pt>
              </c:strCache>
            </c:strRef>
          </c:tx>
          <c:spPr>
            <a:solidFill>
              <a:schemeClr val="accent3"/>
            </a:solidFill>
            <a:ln>
              <a:noFill/>
            </a:ln>
            <a:effectLst/>
          </c:spPr>
          <c:invertIfNegative val="0"/>
          <c:dLbls>
            <c:delete val="1"/>
          </c:dLbls>
          <c:cat>
            <c:strRef>
              <c:f>RECAP!$N$34:$R$34</c:f>
              <c:strCache>
                <c:ptCount val="5"/>
                <c:pt idx="0">
                  <c:v>ANNEE 2017</c:v>
                </c:pt>
                <c:pt idx="1">
                  <c:v>ANNEE 2018</c:v>
                </c:pt>
                <c:pt idx="2">
                  <c:v>ANNEE 2019</c:v>
                </c:pt>
                <c:pt idx="3">
                  <c:v>ANNEE 2020</c:v>
                </c:pt>
                <c:pt idx="4">
                  <c:v>ANNEE 2021</c:v>
                </c:pt>
              </c:strCache>
            </c:strRef>
          </c:cat>
          <c:val>
            <c:numRef>
              <c:f>RECAP!$N$37:$R$37</c:f>
              <c:numCache>
                <c:formatCode>General</c:formatCode>
                <c:ptCount val="5"/>
                <c:pt idx="1">
                  <c:v>5</c:v>
                </c:pt>
                <c:pt idx="2">
                  <c:v>5</c:v>
                </c:pt>
                <c:pt idx="3">
                  <c:v>5</c:v>
                </c:pt>
                <c:pt idx="4">
                  <c:v>7</c:v>
                </c:pt>
              </c:numCache>
            </c:numRef>
          </c:val>
          <c:extLst>
            <c:ext xmlns:c16="http://schemas.microsoft.com/office/drawing/2014/chart" uri="{C3380CC4-5D6E-409C-BE32-E72D297353CC}">
              <c16:uniqueId val="{00000002-B726-482B-8573-0B6802C8689C}"/>
            </c:ext>
          </c:extLst>
        </c:ser>
        <c:ser>
          <c:idx val="3"/>
          <c:order val="3"/>
          <c:tx>
            <c:strRef>
              <c:f>RECAP!$M$38</c:f>
              <c:strCache>
                <c:ptCount val="1"/>
                <c:pt idx="0">
                  <c:v>TERMINAL PETROLIER KOME KRIBI 1</c:v>
                </c:pt>
              </c:strCache>
            </c:strRef>
          </c:tx>
          <c:spPr>
            <a:solidFill>
              <a:schemeClr val="accent4"/>
            </a:solidFill>
            <a:ln>
              <a:noFill/>
            </a:ln>
            <a:effectLst/>
          </c:spPr>
          <c:invertIfNegative val="0"/>
          <c:dLbls>
            <c:delete val="1"/>
          </c:dLbls>
          <c:cat>
            <c:strRef>
              <c:f>RECAP!$N$34:$R$34</c:f>
              <c:strCache>
                <c:ptCount val="5"/>
                <c:pt idx="0">
                  <c:v>ANNEE 2017</c:v>
                </c:pt>
                <c:pt idx="1">
                  <c:v>ANNEE 2018</c:v>
                </c:pt>
                <c:pt idx="2">
                  <c:v>ANNEE 2019</c:v>
                </c:pt>
                <c:pt idx="3">
                  <c:v>ANNEE 2020</c:v>
                </c:pt>
                <c:pt idx="4">
                  <c:v>ANNEE 2021</c:v>
                </c:pt>
              </c:strCache>
            </c:strRef>
          </c:cat>
          <c:val>
            <c:numRef>
              <c:f>RECAP!$N$38:$R$38</c:f>
              <c:numCache>
                <c:formatCode>General</c:formatCode>
                <c:ptCount val="5"/>
                <c:pt idx="1">
                  <c:v>41</c:v>
                </c:pt>
                <c:pt idx="2">
                  <c:v>54</c:v>
                </c:pt>
                <c:pt idx="3">
                  <c:v>51</c:v>
                </c:pt>
                <c:pt idx="4">
                  <c:v>46</c:v>
                </c:pt>
              </c:numCache>
            </c:numRef>
          </c:val>
          <c:extLst>
            <c:ext xmlns:c16="http://schemas.microsoft.com/office/drawing/2014/chart" uri="{C3380CC4-5D6E-409C-BE32-E72D297353CC}">
              <c16:uniqueId val="{00000003-B726-482B-8573-0B6802C8689C}"/>
            </c:ext>
          </c:extLst>
        </c:ser>
        <c:ser>
          <c:idx val="4"/>
          <c:order val="4"/>
          <c:tx>
            <c:strRef>
              <c:f>RECAP!$M$39</c:f>
              <c:strCache>
                <c:ptCount val="1"/>
                <c:pt idx="0">
                  <c:v>TERMINAL A CONTENEURS</c:v>
                </c:pt>
              </c:strCache>
            </c:strRef>
          </c:tx>
          <c:spPr>
            <a:solidFill>
              <a:schemeClr val="accent4">
                <a:lumMod val="60000"/>
                <a:lumOff val="40000"/>
              </a:schemeClr>
            </a:solidFill>
            <a:ln>
              <a:noFill/>
            </a:ln>
            <a:effectLst/>
          </c:spPr>
          <c:invertIfNegative val="0"/>
          <c:dLbls>
            <c:delete val="1"/>
          </c:dLbls>
          <c:cat>
            <c:strRef>
              <c:f>RECAP!$N$34:$R$34</c:f>
              <c:strCache>
                <c:ptCount val="5"/>
                <c:pt idx="0">
                  <c:v>ANNEE 2017</c:v>
                </c:pt>
                <c:pt idx="1">
                  <c:v>ANNEE 2018</c:v>
                </c:pt>
                <c:pt idx="2">
                  <c:v>ANNEE 2019</c:v>
                </c:pt>
                <c:pt idx="3">
                  <c:v>ANNEE 2020</c:v>
                </c:pt>
                <c:pt idx="4">
                  <c:v>ANNEE 2021</c:v>
                </c:pt>
              </c:strCache>
            </c:strRef>
          </c:cat>
          <c:val>
            <c:numRef>
              <c:f>RECAP!$N$39:$R$39</c:f>
              <c:numCache>
                <c:formatCode>General</c:formatCode>
                <c:ptCount val="5"/>
                <c:pt idx="0">
                  <c:v>0</c:v>
                </c:pt>
                <c:pt idx="1">
                  <c:v>192</c:v>
                </c:pt>
                <c:pt idx="2">
                  <c:v>197</c:v>
                </c:pt>
                <c:pt idx="3">
                  <c:v>219</c:v>
                </c:pt>
                <c:pt idx="4">
                  <c:v>216</c:v>
                </c:pt>
              </c:numCache>
            </c:numRef>
          </c:val>
          <c:extLst>
            <c:ext xmlns:c16="http://schemas.microsoft.com/office/drawing/2014/chart" uri="{C3380CC4-5D6E-409C-BE32-E72D297353CC}">
              <c16:uniqueId val="{00000004-B726-482B-8573-0B6802C8689C}"/>
            </c:ext>
          </c:extLst>
        </c:ser>
        <c:ser>
          <c:idx val="5"/>
          <c:order val="5"/>
          <c:tx>
            <c:strRef>
              <c:f>RECAP!$M$40</c:f>
              <c:strCache>
                <c:ptCount val="1"/>
                <c:pt idx="0">
                  <c:v>TERMINAL POLYVALENT</c:v>
                </c:pt>
              </c:strCache>
            </c:strRef>
          </c:tx>
          <c:spPr>
            <a:solidFill>
              <a:schemeClr val="accent1">
                <a:lumMod val="60000"/>
                <a:lumOff val="40000"/>
              </a:schemeClr>
            </a:solidFill>
            <a:ln>
              <a:noFill/>
            </a:ln>
            <a:effectLst/>
          </c:spPr>
          <c:invertIfNegative val="0"/>
          <c:dLbls>
            <c:delete val="1"/>
          </c:dLbls>
          <c:cat>
            <c:strRef>
              <c:f>RECAP!$N$34:$R$34</c:f>
              <c:strCache>
                <c:ptCount val="5"/>
                <c:pt idx="0">
                  <c:v>ANNEE 2017</c:v>
                </c:pt>
                <c:pt idx="1">
                  <c:v>ANNEE 2018</c:v>
                </c:pt>
                <c:pt idx="2">
                  <c:v>ANNEE 2019</c:v>
                </c:pt>
                <c:pt idx="3">
                  <c:v>ANNEE 2020</c:v>
                </c:pt>
                <c:pt idx="4">
                  <c:v>ANNEE 2021</c:v>
                </c:pt>
              </c:strCache>
            </c:strRef>
          </c:cat>
          <c:val>
            <c:numRef>
              <c:f>RECAP!$N$40:$R$40</c:f>
              <c:numCache>
                <c:formatCode>General</c:formatCode>
                <c:ptCount val="5"/>
                <c:pt idx="0">
                  <c:v>0</c:v>
                </c:pt>
                <c:pt idx="1">
                  <c:v>23</c:v>
                </c:pt>
                <c:pt idx="2">
                  <c:v>36</c:v>
                </c:pt>
                <c:pt idx="3">
                  <c:v>137</c:v>
                </c:pt>
                <c:pt idx="4">
                  <c:v>144</c:v>
                </c:pt>
              </c:numCache>
            </c:numRef>
          </c:val>
          <c:extLst>
            <c:ext xmlns:c16="http://schemas.microsoft.com/office/drawing/2014/chart" uri="{C3380CC4-5D6E-409C-BE32-E72D297353CC}">
              <c16:uniqueId val="{00000005-B726-482B-8573-0B6802C8689C}"/>
            </c:ext>
          </c:extLst>
        </c:ser>
        <c:dLbls>
          <c:dLblPos val="ctr"/>
          <c:showLegendKey val="0"/>
          <c:showVal val="1"/>
          <c:showCatName val="0"/>
          <c:showSerName val="0"/>
          <c:showPercent val="0"/>
          <c:showBubbleSize val="0"/>
        </c:dLbls>
        <c:gapWidth val="150"/>
        <c:overlap val="100"/>
        <c:axId val="1576615343"/>
        <c:axId val="1576609935"/>
      </c:barChart>
      <c:lineChart>
        <c:grouping val="stacked"/>
        <c:varyColors val="0"/>
        <c:ser>
          <c:idx val="6"/>
          <c:order val="6"/>
          <c:tx>
            <c:strRef>
              <c:f>RECAP!$M$41</c:f>
              <c:strCache>
                <c:ptCount val="1"/>
                <c:pt idx="0">
                  <c:v>TOTAL</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dLbls>
            <c:spPr>
              <a:solidFill>
                <a:srgbClr val="002060"/>
              </a:solidFill>
              <a:ln>
                <a:noFill/>
              </a:ln>
              <a:effectLst/>
            </c:spPr>
            <c:txPr>
              <a:bodyPr rot="0" spcFirstLastPara="1" vertOverflow="ellipsis" vert="horz" wrap="square" anchor="ctr" anchorCtr="1"/>
              <a:lstStyle/>
              <a:p>
                <a:pPr>
                  <a:defRPr sz="1100" b="1" i="0" u="none" strike="noStrike" kern="1200" baseline="0">
                    <a:solidFill>
                      <a:schemeClr val="bg1"/>
                    </a:solidFill>
                    <a:latin typeface="Raleway" pitchFamily="2"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RECAP!$N$34:$R$34</c:f>
              <c:strCache>
                <c:ptCount val="5"/>
                <c:pt idx="0">
                  <c:v>ANNEE 2017</c:v>
                </c:pt>
                <c:pt idx="1">
                  <c:v>ANNEE 2018</c:v>
                </c:pt>
                <c:pt idx="2">
                  <c:v>ANNEE 2019</c:v>
                </c:pt>
                <c:pt idx="3">
                  <c:v>ANNEE 2020</c:v>
                </c:pt>
                <c:pt idx="4">
                  <c:v>ANNEE 2021</c:v>
                </c:pt>
              </c:strCache>
            </c:strRef>
          </c:cat>
          <c:val>
            <c:numRef>
              <c:f>RECAP!$N$41:$R$41</c:f>
              <c:numCache>
                <c:formatCode>General</c:formatCode>
                <c:ptCount val="5"/>
                <c:pt idx="0">
                  <c:v>40</c:v>
                </c:pt>
                <c:pt idx="1">
                  <c:v>295</c:v>
                </c:pt>
                <c:pt idx="2">
                  <c:v>331</c:v>
                </c:pt>
                <c:pt idx="3">
                  <c:v>461</c:v>
                </c:pt>
                <c:pt idx="4">
                  <c:v>453</c:v>
                </c:pt>
              </c:numCache>
            </c:numRef>
          </c:val>
          <c:smooth val="0"/>
          <c:extLst>
            <c:ext xmlns:c16="http://schemas.microsoft.com/office/drawing/2014/chart" uri="{C3380CC4-5D6E-409C-BE32-E72D297353CC}">
              <c16:uniqueId val="{00000006-B726-482B-8573-0B6802C8689C}"/>
            </c:ext>
          </c:extLst>
        </c:ser>
        <c:dLbls>
          <c:showLegendKey val="0"/>
          <c:showVal val="0"/>
          <c:showCatName val="0"/>
          <c:showSerName val="0"/>
          <c:showPercent val="0"/>
          <c:showBubbleSize val="0"/>
        </c:dLbls>
        <c:marker val="1"/>
        <c:smooth val="0"/>
        <c:axId val="1576615343"/>
        <c:axId val="1576609935"/>
      </c:lineChart>
      <c:catAx>
        <c:axId val="1576615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Raleway" pitchFamily="2" charset="0"/>
                <a:ea typeface="+mn-ea"/>
                <a:cs typeface="+mn-cs"/>
              </a:defRPr>
            </a:pPr>
            <a:endParaRPr lang="fr-FR"/>
          </a:p>
        </c:txPr>
        <c:crossAx val="1576609935"/>
        <c:crosses val="autoZero"/>
        <c:auto val="1"/>
        <c:lblAlgn val="ctr"/>
        <c:lblOffset val="100"/>
        <c:noMultiLvlLbl val="0"/>
      </c:catAx>
      <c:valAx>
        <c:axId val="15766099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bg1"/>
                </a:solidFill>
                <a:latin typeface="Raleway" pitchFamily="2" charset="0"/>
                <a:ea typeface="+mn-ea"/>
                <a:cs typeface="+mn-cs"/>
              </a:defRPr>
            </a:pPr>
            <a:endParaRPr lang="fr-FR"/>
          </a:p>
        </c:txPr>
        <c:crossAx val="15766153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Raleway" pitchFamily="2" charset="0"/>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chemeClr val="bg1"/>
          </a:solidFill>
          <a:latin typeface="Raleway" pitchFamily="2" charset="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F6D82-066C-FA4D-8270-4E3B76B0A85B}" type="datetimeFigureOut">
              <a:t>17/02/2022</a:t>
            </a:fld>
            <a:endParaRPr lang="en-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92847-51ED-1449-A9AF-8F855167E8E6}" type="slidenum">
              <a:t>‹N°›</a:t>
            </a:fld>
            <a:endParaRPr lang="en-LT"/>
          </a:p>
        </p:txBody>
      </p:sp>
    </p:spTree>
    <p:extLst>
      <p:ext uri="{BB962C8B-B14F-4D97-AF65-F5344CB8AC3E}">
        <p14:creationId xmlns:p14="http://schemas.microsoft.com/office/powerpoint/2010/main" val="281350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https://unsplash.com/photos/AXu2aZ3YgP8</a:t>
            </a:r>
            <a:endParaRPr lang="en-LT"/>
          </a:p>
        </p:txBody>
      </p:sp>
      <p:sp>
        <p:nvSpPr>
          <p:cNvPr id="4" name="Slide Number Placeholder 3"/>
          <p:cNvSpPr>
            <a:spLocks noGrp="1"/>
          </p:cNvSpPr>
          <p:nvPr>
            <p:ph type="sldNum" sz="quarter" idx="5"/>
          </p:nvPr>
        </p:nvSpPr>
        <p:spPr/>
        <p:txBody>
          <a:bodyPr/>
          <a:lstStyle/>
          <a:p>
            <a:fld id="{5BE92847-51ED-1449-A9AF-8F855167E8E6}" type="slidenum">
              <a:t>1</a:t>
            </a:fld>
            <a:endParaRPr lang="en-LT"/>
          </a:p>
        </p:txBody>
      </p:sp>
    </p:spTree>
    <p:extLst>
      <p:ext uri="{BB962C8B-B14F-4D97-AF65-F5344CB8AC3E}">
        <p14:creationId xmlns:p14="http://schemas.microsoft.com/office/powerpoint/2010/main" val="470964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https://unsplash.com/photos/fItRJ7AHak8</a:t>
            </a:r>
            <a:endParaRPr lang="en-LT"/>
          </a:p>
        </p:txBody>
      </p:sp>
      <p:sp>
        <p:nvSpPr>
          <p:cNvPr id="4" name="Slide Number Placeholder 3"/>
          <p:cNvSpPr>
            <a:spLocks noGrp="1"/>
          </p:cNvSpPr>
          <p:nvPr>
            <p:ph type="sldNum" sz="quarter" idx="5"/>
          </p:nvPr>
        </p:nvSpPr>
        <p:spPr/>
        <p:txBody>
          <a:bodyPr/>
          <a:lstStyle/>
          <a:p>
            <a:fld id="{5BE92847-51ED-1449-A9AF-8F855167E8E6}" type="slidenum">
              <a:t>3</a:t>
            </a:fld>
            <a:endParaRPr lang="en-LT"/>
          </a:p>
        </p:txBody>
      </p:sp>
    </p:spTree>
    <p:extLst>
      <p:ext uri="{BB962C8B-B14F-4D97-AF65-F5344CB8AC3E}">
        <p14:creationId xmlns:p14="http://schemas.microsoft.com/office/powerpoint/2010/main" val="64213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https://unsplash.com/photos/fItRJ7AHak8</a:t>
            </a:r>
            <a:endParaRPr lang="en-LT"/>
          </a:p>
        </p:txBody>
      </p:sp>
      <p:sp>
        <p:nvSpPr>
          <p:cNvPr id="4" name="Slide Number Placeholder 3"/>
          <p:cNvSpPr>
            <a:spLocks noGrp="1"/>
          </p:cNvSpPr>
          <p:nvPr>
            <p:ph type="sldNum" sz="quarter" idx="5"/>
          </p:nvPr>
        </p:nvSpPr>
        <p:spPr/>
        <p:txBody>
          <a:bodyPr/>
          <a:lstStyle/>
          <a:p>
            <a:fld id="{5BE92847-51ED-1449-A9AF-8F855167E8E6}" type="slidenum">
              <a:t>4</a:t>
            </a:fld>
            <a:endParaRPr lang="en-LT"/>
          </a:p>
        </p:txBody>
      </p:sp>
    </p:spTree>
    <p:extLst>
      <p:ext uri="{BB962C8B-B14F-4D97-AF65-F5344CB8AC3E}">
        <p14:creationId xmlns:p14="http://schemas.microsoft.com/office/powerpoint/2010/main" val="17137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https://unsplash.com/photos/48nerZQCHgo</a:t>
            </a:r>
            <a:endParaRPr lang="en-LT"/>
          </a:p>
        </p:txBody>
      </p:sp>
      <p:sp>
        <p:nvSpPr>
          <p:cNvPr id="4" name="Slide Number Placeholder 3"/>
          <p:cNvSpPr>
            <a:spLocks noGrp="1"/>
          </p:cNvSpPr>
          <p:nvPr>
            <p:ph type="sldNum" sz="quarter" idx="5"/>
          </p:nvPr>
        </p:nvSpPr>
        <p:spPr/>
        <p:txBody>
          <a:bodyPr/>
          <a:lstStyle/>
          <a:p>
            <a:fld id="{5BE92847-51ED-1449-A9AF-8F855167E8E6}" type="slidenum">
              <a:rPr lang="en-LT"/>
              <a:t>6</a:t>
            </a:fld>
            <a:endParaRPr lang="en-LT"/>
          </a:p>
        </p:txBody>
      </p:sp>
    </p:spTree>
    <p:extLst>
      <p:ext uri="{BB962C8B-B14F-4D97-AF65-F5344CB8AC3E}">
        <p14:creationId xmlns:p14="http://schemas.microsoft.com/office/powerpoint/2010/main" val="15107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https://unsplash.com/photos/TvN54bnuQg8</a:t>
            </a:r>
            <a:endParaRPr lang="en-LT"/>
          </a:p>
        </p:txBody>
      </p:sp>
      <p:sp>
        <p:nvSpPr>
          <p:cNvPr id="4" name="Slide Number Placeholder 3"/>
          <p:cNvSpPr>
            <a:spLocks noGrp="1"/>
          </p:cNvSpPr>
          <p:nvPr>
            <p:ph type="sldNum" sz="quarter" idx="5"/>
          </p:nvPr>
        </p:nvSpPr>
        <p:spPr/>
        <p:txBody>
          <a:bodyPr/>
          <a:lstStyle/>
          <a:p>
            <a:fld id="{5BE92847-51ED-1449-A9AF-8F855167E8E6}" type="slidenum">
              <a:rPr lang="en-LT"/>
              <a:t>8</a:t>
            </a:fld>
            <a:endParaRPr lang="en-LT"/>
          </a:p>
        </p:txBody>
      </p:sp>
    </p:spTree>
    <p:extLst>
      <p:ext uri="{BB962C8B-B14F-4D97-AF65-F5344CB8AC3E}">
        <p14:creationId xmlns:p14="http://schemas.microsoft.com/office/powerpoint/2010/main" val="1769308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https://unsplash.com/photos/GKLIsLZxhj0</a:t>
            </a:r>
            <a:endParaRPr lang="en-L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92847-51ED-1449-A9AF-8F855167E8E6}" type="slidenum">
              <a:rPr kumimoji="0" lang="en-L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635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https://unsplash.com/photos/fItRJ7AHak8</a:t>
            </a:r>
            <a:endParaRPr lang="en-LT"/>
          </a:p>
        </p:txBody>
      </p:sp>
      <p:sp>
        <p:nvSpPr>
          <p:cNvPr id="4" name="Slide Number Placeholder 3"/>
          <p:cNvSpPr>
            <a:spLocks noGrp="1"/>
          </p:cNvSpPr>
          <p:nvPr>
            <p:ph type="sldNum" sz="quarter" idx="5"/>
          </p:nvPr>
        </p:nvSpPr>
        <p:spPr/>
        <p:txBody>
          <a:bodyPr/>
          <a:lstStyle/>
          <a:p>
            <a:fld id="{5BE92847-51ED-1449-A9AF-8F855167E8E6}" type="slidenum">
              <a:t>15</a:t>
            </a:fld>
            <a:endParaRPr lang="en-LT"/>
          </a:p>
        </p:txBody>
      </p:sp>
    </p:spTree>
    <p:extLst>
      <p:ext uri="{BB962C8B-B14F-4D97-AF65-F5344CB8AC3E}">
        <p14:creationId xmlns:p14="http://schemas.microsoft.com/office/powerpoint/2010/main" val="2277903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BE682-BC13-E443-B955-4FA79FB3F1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LT"/>
          </a:p>
        </p:txBody>
      </p:sp>
      <p:sp>
        <p:nvSpPr>
          <p:cNvPr id="3" name="Subtitle 2">
            <a:extLst>
              <a:ext uri="{FF2B5EF4-FFF2-40B4-BE49-F238E27FC236}">
                <a16:creationId xmlns:a16="http://schemas.microsoft.com/office/drawing/2014/main" id="{8343E81D-F660-B04A-A02A-7771D9835F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LT"/>
          </a:p>
        </p:txBody>
      </p:sp>
      <p:sp>
        <p:nvSpPr>
          <p:cNvPr id="4" name="Date Placeholder 3">
            <a:extLst>
              <a:ext uri="{FF2B5EF4-FFF2-40B4-BE49-F238E27FC236}">
                <a16:creationId xmlns:a16="http://schemas.microsoft.com/office/drawing/2014/main" id="{FB20CAD2-F4B0-6D4F-A3DB-59C0869B6DA4}"/>
              </a:ext>
            </a:extLst>
          </p:cNvPr>
          <p:cNvSpPr>
            <a:spLocks noGrp="1"/>
          </p:cNvSpPr>
          <p:nvPr>
            <p:ph type="dt" sz="half" idx="10"/>
          </p:nvPr>
        </p:nvSpPr>
        <p:spPr/>
        <p:txBody>
          <a:bodyPr/>
          <a:lstStyle/>
          <a:p>
            <a:fld id="{5C1621EB-52E9-864A-B0F6-E4DE6976EFAF}" type="datetimeFigureOut">
              <a:t>17/02/2022</a:t>
            </a:fld>
            <a:endParaRPr lang="en-LT"/>
          </a:p>
        </p:txBody>
      </p:sp>
      <p:sp>
        <p:nvSpPr>
          <p:cNvPr id="5" name="Footer Placeholder 4">
            <a:extLst>
              <a:ext uri="{FF2B5EF4-FFF2-40B4-BE49-F238E27FC236}">
                <a16:creationId xmlns:a16="http://schemas.microsoft.com/office/drawing/2014/main" id="{35559959-8F63-1C46-9846-971A9FA824AF}"/>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F04FAE86-30FA-9842-986E-368BD12DB94C}"/>
              </a:ext>
            </a:extLst>
          </p:cNvPr>
          <p:cNvSpPr>
            <a:spLocks noGrp="1"/>
          </p:cNvSpPr>
          <p:nvPr>
            <p:ph type="sldNum" sz="quarter" idx="12"/>
          </p:nvPr>
        </p:nvSpPr>
        <p:spPr/>
        <p:txBody>
          <a:bodyPr/>
          <a:lstStyle/>
          <a:p>
            <a:fld id="{BD72A2A8-704E-EF48-80AE-D3783EE37A42}" type="slidenum">
              <a:t>‹N°›</a:t>
            </a:fld>
            <a:endParaRPr lang="en-LT"/>
          </a:p>
        </p:txBody>
      </p:sp>
    </p:spTree>
    <p:extLst>
      <p:ext uri="{BB962C8B-B14F-4D97-AF65-F5344CB8AC3E}">
        <p14:creationId xmlns:p14="http://schemas.microsoft.com/office/powerpoint/2010/main" val="81052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1BE3B-CFC3-5A4C-B7F9-83501BEBB544}"/>
              </a:ext>
            </a:extLst>
          </p:cNvPr>
          <p:cNvSpPr>
            <a:spLocks noGrp="1"/>
          </p:cNvSpPr>
          <p:nvPr>
            <p:ph type="title"/>
          </p:nvPr>
        </p:nvSpPr>
        <p:spPr/>
        <p:txBody>
          <a:bodyPr/>
          <a:lstStyle/>
          <a:p>
            <a:r>
              <a:rPr lang="en-US"/>
              <a:t>Click to edit Master title style</a:t>
            </a:r>
            <a:endParaRPr lang="en-LT"/>
          </a:p>
        </p:txBody>
      </p:sp>
      <p:sp>
        <p:nvSpPr>
          <p:cNvPr id="3" name="Vertical Text Placeholder 2">
            <a:extLst>
              <a:ext uri="{FF2B5EF4-FFF2-40B4-BE49-F238E27FC236}">
                <a16:creationId xmlns:a16="http://schemas.microsoft.com/office/drawing/2014/main" id="{7F6FE2E7-8408-F64E-AC06-6E9B1F7B6D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86B17EA7-EDC0-674E-87AF-81F0CC4A4735}"/>
              </a:ext>
            </a:extLst>
          </p:cNvPr>
          <p:cNvSpPr>
            <a:spLocks noGrp="1"/>
          </p:cNvSpPr>
          <p:nvPr>
            <p:ph type="dt" sz="half" idx="10"/>
          </p:nvPr>
        </p:nvSpPr>
        <p:spPr/>
        <p:txBody>
          <a:bodyPr/>
          <a:lstStyle/>
          <a:p>
            <a:fld id="{5C1621EB-52E9-864A-B0F6-E4DE6976EFAF}" type="datetimeFigureOut">
              <a:t>17/02/2022</a:t>
            </a:fld>
            <a:endParaRPr lang="en-LT"/>
          </a:p>
        </p:txBody>
      </p:sp>
      <p:sp>
        <p:nvSpPr>
          <p:cNvPr id="5" name="Footer Placeholder 4">
            <a:extLst>
              <a:ext uri="{FF2B5EF4-FFF2-40B4-BE49-F238E27FC236}">
                <a16:creationId xmlns:a16="http://schemas.microsoft.com/office/drawing/2014/main" id="{95A66A1F-640A-DD4A-8A62-FC15E9D3F56B}"/>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59ED5553-91F0-6547-ABB8-D9C439CB0D8B}"/>
              </a:ext>
            </a:extLst>
          </p:cNvPr>
          <p:cNvSpPr>
            <a:spLocks noGrp="1"/>
          </p:cNvSpPr>
          <p:nvPr>
            <p:ph type="sldNum" sz="quarter" idx="12"/>
          </p:nvPr>
        </p:nvSpPr>
        <p:spPr/>
        <p:txBody>
          <a:bodyPr/>
          <a:lstStyle/>
          <a:p>
            <a:fld id="{BD72A2A8-704E-EF48-80AE-D3783EE37A42}" type="slidenum">
              <a:t>‹N°›</a:t>
            </a:fld>
            <a:endParaRPr lang="en-LT"/>
          </a:p>
        </p:txBody>
      </p:sp>
    </p:spTree>
    <p:extLst>
      <p:ext uri="{BB962C8B-B14F-4D97-AF65-F5344CB8AC3E}">
        <p14:creationId xmlns:p14="http://schemas.microsoft.com/office/powerpoint/2010/main" val="308699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1D21FB-DAFB-DF4B-B7CA-DF378245F1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LT"/>
          </a:p>
        </p:txBody>
      </p:sp>
      <p:sp>
        <p:nvSpPr>
          <p:cNvPr id="3" name="Vertical Text Placeholder 2">
            <a:extLst>
              <a:ext uri="{FF2B5EF4-FFF2-40B4-BE49-F238E27FC236}">
                <a16:creationId xmlns:a16="http://schemas.microsoft.com/office/drawing/2014/main" id="{C7C020F6-65AA-B149-8A98-D754BD2D85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289CA0BA-7E42-374F-BCF5-EDBE9B1CAD2B}"/>
              </a:ext>
            </a:extLst>
          </p:cNvPr>
          <p:cNvSpPr>
            <a:spLocks noGrp="1"/>
          </p:cNvSpPr>
          <p:nvPr>
            <p:ph type="dt" sz="half" idx="10"/>
          </p:nvPr>
        </p:nvSpPr>
        <p:spPr/>
        <p:txBody>
          <a:bodyPr/>
          <a:lstStyle/>
          <a:p>
            <a:fld id="{5C1621EB-52E9-864A-B0F6-E4DE6976EFAF}" type="datetimeFigureOut">
              <a:t>17/02/2022</a:t>
            </a:fld>
            <a:endParaRPr lang="en-LT"/>
          </a:p>
        </p:txBody>
      </p:sp>
      <p:sp>
        <p:nvSpPr>
          <p:cNvPr id="5" name="Footer Placeholder 4">
            <a:extLst>
              <a:ext uri="{FF2B5EF4-FFF2-40B4-BE49-F238E27FC236}">
                <a16:creationId xmlns:a16="http://schemas.microsoft.com/office/drawing/2014/main" id="{6AF8169A-AD4F-B54D-BD6E-4A85F6C023AD}"/>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A467CF1D-B5A0-C945-8BEF-46A5BA8407F5}"/>
              </a:ext>
            </a:extLst>
          </p:cNvPr>
          <p:cNvSpPr>
            <a:spLocks noGrp="1"/>
          </p:cNvSpPr>
          <p:nvPr>
            <p:ph type="sldNum" sz="quarter" idx="12"/>
          </p:nvPr>
        </p:nvSpPr>
        <p:spPr/>
        <p:txBody>
          <a:bodyPr/>
          <a:lstStyle/>
          <a:p>
            <a:fld id="{BD72A2A8-704E-EF48-80AE-D3783EE37A42}" type="slidenum">
              <a:t>‹N°›</a:t>
            </a:fld>
            <a:endParaRPr lang="en-LT"/>
          </a:p>
        </p:txBody>
      </p:sp>
    </p:spTree>
    <p:extLst>
      <p:ext uri="{BB962C8B-B14F-4D97-AF65-F5344CB8AC3E}">
        <p14:creationId xmlns:p14="http://schemas.microsoft.com/office/powerpoint/2010/main" val="104077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952500" y="952500"/>
            <a:ext cx="10287000" cy="2525485"/>
          </a:xfrm>
          <a:solidFill>
            <a:schemeClr val="bg1">
              <a:lumMod val="95000"/>
            </a:schemeClr>
          </a:solidFill>
        </p:spPr>
        <p:txBody>
          <a:bodyPr>
            <a:normAutofit/>
          </a:bodyPr>
          <a:lstStyle>
            <a:lvl1pPr marL="0" indent="0">
              <a:buNone/>
              <a:defRPr sz="1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026108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952500" y="952499"/>
            <a:ext cx="3141197" cy="2982351"/>
          </a:xfrm>
          <a:solidFill>
            <a:schemeClr val="bg1">
              <a:lumMod val="95000"/>
            </a:schemeClr>
          </a:solidFill>
        </p:spPr>
        <p:txBody>
          <a:bodyPr>
            <a:normAutofit/>
          </a:bodyPr>
          <a:lstStyle>
            <a:lvl1pPr marL="0" indent="0">
              <a:buNone/>
              <a:defRPr sz="1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p:cNvSpPr>
            <a:spLocks noGrp="1"/>
          </p:cNvSpPr>
          <p:nvPr>
            <p:ph type="pic" idx="10"/>
          </p:nvPr>
        </p:nvSpPr>
        <p:spPr>
          <a:xfrm>
            <a:off x="4330505" y="952500"/>
            <a:ext cx="3519268" cy="1505244"/>
          </a:xfrm>
          <a:solidFill>
            <a:schemeClr val="bg1">
              <a:lumMod val="95000"/>
            </a:schemeClr>
          </a:solidFill>
        </p:spPr>
        <p:txBody>
          <a:bodyPr>
            <a:normAutofit/>
          </a:bodyPr>
          <a:lstStyle>
            <a:lvl1pPr marL="0" indent="0">
              <a:buNone/>
              <a:defRPr sz="1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1"/>
          </p:nvPr>
        </p:nvSpPr>
        <p:spPr>
          <a:xfrm>
            <a:off x="4330505" y="2696893"/>
            <a:ext cx="3519268" cy="3211538"/>
          </a:xfrm>
          <a:solidFill>
            <a:schemeClr val="bg1">
              <a:lumMod val="95000"/>
            </a:schemeClr>
          </a:solidFill>
        </p:spPr>
        <p:txBody>
          <a:bodyPr>
            <a:normAutofit/>
          </a:bodyPr>
          <a:lstStyle>
            <a:lvl1pPr marL="0" indent="0">
              <a:buNone/>
              <a:defRPr sz="1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Picture Placeholder 2"/>
          <p:cNvSpPr>
            <a:spLocks noGrp="1"/>
          </p:cNvSpPr>
          <p:nvPr>
            <p:ph type="pic" idx="12"/>
          </p:nvPr>
        </p:nvSpPr>
        <p:spPr>
          <a:xfrm>
            <a:off x="8133852" y="952499"/>
            <a:ext cx="3113063" cy="2982351"/>
          </a:xfrm>
          <a:solidFill>
            <a:schemeClr val="bg1">
              <a:lumMod val="95000"/>
            </a:schemeClr>
          </a:solidFill>
        </p:spPr>
        <p:txBody>
          <a:bodyPr>
            <a:normAutofit/>
          </a:bodyPr>
          <a:lstStyle>
            <a:lvl1pPr marL="0" indent="0">
              <a:buNone/>
              <a:defRPr sz="1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192848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BF467-98F8-1240-ACB7-FB89C8182B30}"/>
              </a:ext>
            </a:extLst>
          </p:cNvPr>
          <p:cNvSpPr>
            <a:spLocks noGrp="1"/>
          </p:cNvSpPr>
          <p:nvPr>
            <p:ph type="title"/>
          </p:nvPr>
        </p:nvSpPr>
        <p:spPr/>
        <p:txBody>
          <a:bodyPr/>
          <a:lstStyle/>
          <a:p>
            <a:r>
              <a:rPr lang="en-US"/>
              <a:t>Click to edit Master title style</a:t>
            </a:r>
            <a:endParaRPr lang="en-LT"/>
          </a:p>
        </p:txBody>
      </p:sp>
      <p:sp>
        <p:nvSpPr>
          <p:cNvPr id="3" name="Content Placeholder 2">
            <a:extLst>
              <a:ext uri="{FF2B5EF4-FFF2-40B4-BE49-F238E27FC236}">
                <a16:creationId xmlns:a16="http://schemas.microsoft.com/office/drawing/2014/main" id="{7CDF9D25-2E40-A546-8E08-F406112B18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C1978E3D-659B-5845-B58C-F7CE0FEDAC4D}"/>
              </a:ext>
            </a:extLst>
          </p:cNvPr>
          <p:cNvSpPr>
            <a:spLocks noGrp="1"/>
          </p:cNvSpPr>
          <p:nvPr>
            <p:ph type="dt" sz="half" idx="10"/>
          </p:nvPr>
        </p:nvSpPr>
        <p:spPr/>
        <p:txBody>
          <a:bodyPr/>
          <a:lstStyle/>
          <a:p>
            <a:fld id="{5C1621EB-52E9-864A-B0F6-E4DE6976EFAF}" type="datetimeFigureOut">
              <a:t>17/02/2022</a:t>
            </a:fld>
            <a:endParaRPr lang="en-LT"/>
          </a:p>
        </p:txBody>
      </p:sp>
      <p:sp>
        <p:nvSpPr>
          <p:cNvPr id="5" name="Footer Placeholder 4">
            <a:extLst>
              <a:ext uri="{FF2B5EF4-FFF2-40B4-BE49-F238E27FC236}">
                <a16:creationId xmlns:a16="http://schemas.microsoft.com/office/drawing/2014/main" id="{2FF348E1-52F7-3740-BECC-A872BC95274C}"/>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E863AFA0-CF5D-CB4F-86DA-A26B2DDDD4E4}"/>
              </a:ext>
            </a:extLst>
          </p:cNvPr>
          <p:cNvSpPr>
            <a:spLocks noGrp="1"/>
          </p:cNvSpPr>
          <p:nvPr>
            <p:ph type="sldNum" sz="quarter" idx="12"/>
          </p:nvPr>
        </p:nvSpPr>
        <p:spPr/>
        <p:txBody>
          <a:bodyPr/>
          <a:lstStyle/>
          <a:p>
            <a:fld id="{BD72A2A8-704E-EF48-80AE-D3783EE37A42}" type="slidenum">
              <a:t>‹N°›</a:t>
            </a:fld>
            <a:endParaRPr lang="en-LT"/>
          </a:p>
        </p:txBody>
      </p:sp>
    </p:spTree>
    <p:extLst>
      <p:ext uri="{BB962C8B-B14F-4D97-AF65-F5344CB8AC3E}">
        <p14:creationId xmlns:p14="http://schemas.microsoft.com/office/powerpoint/2010/main" val="1544614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BE51-5261-8649-BBAC-76D794105D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LT"/>
          </a:p>
        </p:txBody>
      </p:sp>
      <p:sp>
        <p:nvSpPr>
          <p:cNvPr id="3" name="Text Placeholder 2">
            <a:extLst>
              <a:ext uri="{FF2B5EF4-FFF2-40B4-BE49-F238E27FC236}">
                <a16:creationId xmlns:a16="http://schemas.microsoft.com/office/drawing/2014/main" id="{495328B6-1619-BD43-AFD5-7594537CB9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3C310A-FBFE-6A4B-94FD-CD0539AA4DB3}"/>
              </a:ext>
            </a:extLst>
          </p:cNvPr>
          <p:cNvSpPr>
            <a:spLocks noGrp="1"/>
          </p:cNvSpPr>
          <p:nvPr>
            <p:ph type="dt" sz="half" idx="10"/>
          </p:nvPr>
        </p:nvSpPr>
        <p:spPr/>
        <p:txBody>
          <a:bodyPr/>
          <a:lstStyle/>
          <a:p>
            <a:fld id="{5C1621EB-52E9-864A-B0F6-E4DE6976EFAF}" type="datetimeFigureOut">
              <a:t>17/02/2022</a:t>
            </a:fld>
            <a:endParaRPr lang="en-LT"/>
          </a:p>
        </p:txBody>
      </p:sp>
      <p:sp>
        <p:nvSpPr>
          <p:cNvPr id="5" name="Footer Placeholder 4">
            <a:extLst>
              <a:ext uri="{FF2B5EF4-FFF2-40B4-BE49-F238E27FC236}">
                <a16:creationId xmlns:a16="http://schemas.microsoft.com/office/drawing/2014/main" id="{4509B160-B8F3-9845-896E-719CFEDB9497}"/>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32CFF698-F77F-6B4B-84A3-6571531ACAB7}"/>
              </a:ext>
            </a:extLst>
          </p:cNvPr>
          <p:cNvSpPr>
            <a:spLocks noGrp="1"/>
          </p:cNvSpPr>
          <p:nvPr>
            <p:ph type="sldNum" sz="quarter" idx="12"/>
          </p:nvPr>
        </p:nvSpPr>
        <p:spPr/>
        <p:txBody>
          <a:bodyPr/>
          <a:lstStyle/>
          <a:p>
            <a:fld id="{BD72A2A8-704E-EF48-80AE-D3783EE37A42}" type="slidenum">
              <a:t>‹N°›</a:t>
            </a:fld>
            <a:endParaRPr lang="en-LT"/>
          </a:p>
        </p:txBody>
      </p:sp>
    </p:spTree>
    <p:extLst>
      <p:ext uri="{BB962C8B-B14F-4D97-AF65-F5344CB8AC3E}">
        <p14:creationId xmlns:p14="http://schemas.microsoft.com/office/powerpoint/2010/main" val="96897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D5FF-D86B-9747-848F-2C768AE53E06}"/>
              </a:ext>
            </a:extLst>
          </p:cNvPr>
          <p:cNvSpPr>
            <a:spLocks noGrp="1"/>
          </p:cNvSpPr>
          <p:nvPr>
            <p:ph type="title"/>
          </p:nvPr>
        </p:nvSpPr>
        <p:spPr/>
        <p:txBody>
          <a:bodyPr/>
          <a:lstStyle/>
          <a:p>
            <a:r>
              <a:rPr lang="en-US"/>
              <a:t>Click to edit Master title style</a:t>
            </a:r>
            <a:endParaRPr lang="en-LT"/>
          </a:p>
        </p:txBody>
      </p:sp>
      <p:sp>
        <p:nvSpPr>
          <p:cNvPr id="3" name="Content Placeholder 2">
            <a:extLst>
              <a:ext uri="{FF2B5EF4-FFF2-40B4-BE49-F238E27FC236}">
                <a16:creationId xmlns:a16="http://schemas.microsoft.com/office/drawing/2014/main" id="{FF78C517-D3BF-1840-B5E3-D495BF943C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Content Placeholder 3">
            <a:extLst>
              <a:ext uri="{FF2B5EF4-FFF2-40B4-BE49-F238E27FC236}">
                <a16:creationId xmlns:a16="http://schemas.microsoft.com/office/drawing/2014/main" id="{14F0A760-A9DA-0E47-8642-F4561309DD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5" name="Date Placeholder 4">
            <a:extLst>
              <a:ext uri="{FF2B5EF4-FFF2-40B4-BE49-F238E27FC236}">
                <a16:creationId xmlns:a16="http://schemas.microsoft.com/office/drawing/2014/main" id="{58D07266-6075-214C-9A0F-1B14A182DA47}"/>
              </a:ext>
            </a:extLst>
          </p:cNvPr>
          <p:cNvSpPr>
            <a:spLocks noGrp="1"/>
          </p:cNvSpPr>
          <p:nvPr>
            <p:ph type="dt" sz="half" idx="10"/>
          </p:nvPr>
        </p:nvSpPr>
        <p:spPr/>
        <p:txBody>
          <a:bodyPr/>
          <a:lstStyle/>
          <a:p>
            <a:fld id="{5C1621EB-52E9-864A-B0F6-E4DE6976EFAF}" type="datetimeFigureOut">
              <a:t>17/02/2022</a:t>
            </a:fld>
            <a:endParaRPr lang="en-LT"/>
          </a:p>
        </p:txBody>
      </p:sp>
      <p:sp>
        <p:nvSpPr>
          <p:cNvPr id="6" name="Footer Placeholder 5">
            <a:extLst>
              <a:ext uri="{FF2B5EF4-FFF2-40B4-BE49-F238E27FC236}">
                <a16:creationId xmlns:a16="http://schemas.microsoft.com/office/drawing/2014/main" id="{4A6FDC8C-B2B0-4245-A63C-2FB5D90D3893}"/>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04EF4FA8-9897-264C-B54C-3F8F18770321}"/>
              </a:ext>
            </a:extLst>
          </p:cNvPr>
          <p:cNvSpPr>
            <a:spLocks noGrp="1"/>
          </p:cNvSpPr>
          <p:nvPr>
            <p:ph type="sldNum" sz="quarter" idx="12"/>
          </p:nvPr>
        </p:nvSpPr>
        <p:spPr/>
        <p:txBody>
          <a:bodyPr/>
          <a:lstStyle/>
          <a:p>
            <a:fld id="{BD72A2A8-704E-EF48-80AE-D3783EE37A42}" type="slidenum">
              <a:t>‹N°›</a:t>
            </a:fld>
            <a:endParaRPr lang="en-LT"/>
          </a:p>
        </p:txBody>
      </p:sp>
    </p:spTree>
    <p:extLst>
      <p:ext uri="{BB962C8B-B14F-4D97-AF65-F5344CB8AC3E}">
        <p14:creationId xmlns:p14="http://schemas.microsoft.com/office/powerpoint/2010/main" val="70322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2B15F-C6FA-D84D-AB7C-2B5E418D3912}"/>
              </a:ext>
            </a:extLst>
          </p:cNvPr>
          <p:cNvSpPr>
            <a:spLocks noGrp="1"/>
          </p:cNvSpPr>
          <p:nvPr>
            <p:ph type="title"/>
          </p:nvPr>
        </p:nvSpPr>
        <p:spPr>
          <a:xfrm>
            <a:off x="839788" y="365125"/>
            <a:ext cx="10515600" cy="1325563"/>
          </a:xfrm>
        </p:spPr>
        <p:txBody>
          <a:bodyPr/>
          <a:lstStyle/>
          <a:p>
            <a:r>
              <a:rPr lang="en-US"/>
              <a:t>Click to edit Master title style</a:t>
            </a:r>
            <a:endParaRPr lang="en-LT"/>
          </a:p>
        </p:txBody>
      </p:sp>
      <p:sp>
        <p:nvSpPr>
          <p:cNvPr id="3" name="Text Placeholder 2">
            <a:extLst>
              <a:ext uri="{FF2B5EF4-FFF2-40B4-BE49-F238E27FC236}">
                <a16:creationId xmlns:a16="http://schemas.microsoft.com/office/drawing/2014/main" id="{AE0F8AC2-AA47-514A-8FDD-22D9C7EA77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2D7083-810C-DE49-887E-B07C6D7484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5" name="Text Placeholder 4">
            <a:extLst>
              <a:ext uri="{FF2B5EF4-FFF2-40B4-BE49-F238E27FC236}">
                <a16:creationId xmlns:a16="http://schemas.microsoft.com/office/drawing/2014/main" id="{1778EA05-E088-664F-95B0-F7ACC9519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E967E-B198-B644-85C4-9E2D8C07E3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7" name="Date Placeholder 6">
            <a:extLst>
              <a:ext uri="{FF2B5EF4-FFF2-40B4-BE49-F238E27FC236}">
                <a16:creationId xmlns:a16="http://schemas.microsoft.com/office/drawing/2014/main" id="{B4430866-AC10-394E-BF2C-D6905A00C0A6}"/>
              </a:ext>
            </a:extLst>
          </p:cNvPr>
          <p:cNvSpPr>
            <a:spLocks noGrp="1"/>
          </p:cNvSpPr>
          <p:nvPr>
            <p:ph type="dt" sz="half" idx="10"/>
          </p:nvPr>
        </p:nvSpPr>
        <p:spPr/>
        <p:txBody>
          <a:bodyPr/>
          <a:lstStyle/>
          <a:p>
            <a:fld id="{5C1621EB-52E9-864A-B0F6-E4DE6976EFAF}" type="datetimeFigureOut">
              <a:t>17/02/2022</a:t>
            </a:fld>
            <a:endParaRPr lang="en-LT"/>
          </a:p>
        </p:txBody>
      </p:sp>
      <p:sp>
        <p:nvSpPr>
          <p:cNvPr id="8" name="Footer Placeholder 7">
            <a:extLst>
              <a:ext uri="{FF2B5EF4-FFF2-40B4-BE49-F238E27FC236}">
                <a16:creationId xmlns:a16="http://schemas.microsoft.com/office/drawing/2014/main" id="{EA4192B9-1A8F-5643-8EDB-7F6741B9DB44}"/>
              </a:ext>
            </a:extLst>
          </p:cNvPr>
          <p:cNvSpPr>
            <a:spLocks noGrp="1"/>
          </p:cNvSpPr>
          <p:nvPr>
            <p:ph type="ftr" sz="quarter" idx="11"/>
          </p:nvPr>
        </p:nvSpPr>
        <p:spPr/>
        <p:txBody>
          <a:bodyPr/>
          <a:lstStyle/>
          <a:p>
            <a:endParaRPr lang="en-LT"/>
          </a:p>
        </p:txBody>
      </p:sp>
      <p:sp>
        <p:nvSpPr>
          <p:cNvPr id="9" name="Slide Number Placeholder 8">
            <a:extLst>
              <a:ext uri="{FF2B5EF4-FFF2-40B4-BE49-F238E27FC236}">
                <a16:creationId xmlns:a16="http://schemas.microsoft.com/office/drawing/2014/main" id="{2D7EE84F-1143-8540-BC3E-2E7FBEDE2EED}"/>
              </a:ext>
            </a:extLst>
          </p:cNvPr>
          <p:cNvSpPr>
            <a:spLocks noGrp="1"/>
          </p:cNvSpPr>
          <p:nvPr>
            <p:ph type="sldNum" sz="quarter" idx="12"/>
          </p:nvPr>
        </p:nvSpPr>
        <p:spPr/>
        <p:txBody>
          <a:bodyPr/>
          <a:lstStyle/>
          <a:p>
            <a:fld id="{BD72A2A8-704E-EF48-80AE-D3783EE37A42}" type="slidenum">
              <a:t>‹N°›</a:t>
            </a:fld>
            <a:endParaRPr lang="en-LT"/>
          </a:p>
        </p:txBody>
      </p:sp>
    </p:spTree>
    <p:extLst>
      <p:ext uri="{BB962C8B-B14F-4D97-AF65-F5344CB8AC3E}">
        <p14:creationId xmlns:p14="http://schemas.microsoft.com/office/powerpoint/2010/main" val="157888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BE082-AEA3-514F-B09D-1F6E78F66EFC}"/>
              </a:ext>
            </a:extLst>
          </p:cNvPr>
          <p:cNvSpPr>
            <a:spLocks noGrp="1"/>
          </p:cNvSpPr>
          <p:nvPr>
            <p:ph type="title"/>
          </p:nvPr>
        </p:nvSpPr>
        <p:spPr/>
        <p:txBody>
          <a:bodyPr/>
          <a:lstStyle/>
          <a:p>
            <a:r>
              <a:rPr lang="en-US"/>
              <a:t>Click to edit Master title style</a:t>
            </a:r>
            <a:endParaRPr lang="en-LT"/>
          </a:p>
        </p:txBody>
      </p:sp>
      <p:sp>
        <p:nvSpPr>
          <p:cNvPr id="3" name="Date Placeholder 2">
            <a:extLst>
              <a:ext uri="{FF2B5EF4-FFF2-40B4-BE49-F238E27FC236}">
                <a16:creationId xmlns:a16="http://schemas.microsoft.com/office/drawing/2014/main" id="{F491E451-9867-6C42-8057-6E95D2F362B2}"/>
              </a:ext>
            </a:extLst>
          </p:cNvPr>
          <p:cNvSpPr>
            <a:spLocks noGrp="1"/>
          </p:cNvSpPr>
          <p:nvPr>
            <p:ph type="dt" sz="half" idx="10"/>
          </p:nvPr>
        </p:nvSpPr>
        <p:spPr/>
        <p:txBody>
          <a:bodyPr/>
          <a:lstStyle/>
          <a:p>
            <a:fld id="{5C1621EB-52E9-864A-B0F6-E4DE6976EFAF}" type="datetimeFigureOut">
              <a:t>17/02/2022</a:t>
            </a:fld>
            <a:endParaRPr lang="en-LT"/>
          </a:p>
        </p:txBody>
      </p:sp>
      <p:sp>
        <p:nvSpPr>
          <p:cNvPr id="4" name="Footer Placeholder 3">
            <a:extLst>
              <a:ext uri="{FF2B5EF4-FFF2-40B4-BE49-F238E27FC236}">
                <a16:creationId xmlns:a16="http://schemas.microsoft.com/office/drawing/2014/main" id="{6AA23332-F96E-2A45-BF20-B5E13FB9400F}"/>
              </a:ext>
            </a:extLst>
          </p:cNvPr>
          <p:cNvSpPr>
            <a:spLocks noGrp="1"/>
          </p:cNvSpPr>
          <p:nvPr>
            <p:ph type="ftr" sz="quarter" idx="11"/>
          </p:nvPr>
        </p:nvSpPr>
        <p:spPr/>
        <p:txBody>
          <a:bodyPr/>
          <a:lstStyle/>
          <a:p>
            <a:endParaRPr lang="en-LT"/>
          </a:p>
        </p:txBody>
      </p:sp>
      <p:sp>
        <p:nvSpPr>
          <p:cNvPr id="5" name="Slide Number Placeholder 4">
            <a:extLst>
              <a:ext uri="{FF2B5EF4-FFF2-40B4-BE49-F238E27FC236}">
                <a16:creationId xmlns:a16="http://schemas.microsoft.com/office/drawing/2014/main" id="{B508CDD1-FCB4-B145-AA09-3E794E2376CD}"/>
              </a:ext>
            </a:extLst>
          </p:cNvPr>
          <p:cNvSpPr>
            <a:spLocks noGrp="1"/>
          </p:cNvSpPr>
          <p:nvPr>
            <p:ph type="sldNum" sz="quarter" idx="12"/>
          </p:nvPr>
        </p:nvSpPr>
        <p:spPr/>
        <p:txBody>
          <a:bodyPr/>
          <a:lstStyle/>
          <a:p>
            <a:fld id="{BD72A2A8-704E-EF48-80AE-D3783EE37A42}" type="slidenum">
              <a:t>‹N°›</a:t>
            </a:fld>
            <a:endParaRPr lang="en-LT"/>
          </a:p>
        </p:txBody>
      </p:sp>
    </p:spTree>
    <p:extLst>
      <p:ext uri="{BB962C8B-B14F-4D97-AF65-F5344CB8AC3E}">
        <p14:creationId xmlns:p14="http://schemas.microsoft.com/office/powerpoint/2010/main" val="6095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BC489A-8D6C-DC47-B468-186F9A4696AA}"/>
              </a:ext>
            </a:extLst>
          </p:cNvPr>
          <p:cNvSpPr>
            <a:spLocks noGrp="1"/>
          </p:cNvSpPr>
          <p:nvPr>
            <p:ph type="dt" sz="half" idx="10"/>
          </p:nvPr>
        </p:nvSpPr>
        <p:spPr/>
        <p:txBody>
          <a:bodyPr/>
          <a:lstStyle/>
          <a:p>
            <a:fld id="{5C1621EB-52E9-864A-B0F6-E4DE6976EFAF}" type="datetimeFigureOut">
              <a:t>17/02/2022</a:t>
            </a:fld>
            <a:endParaRPr lang="en-LT"/>
          </a:p>
        </p:txBody>
      </p:sp>
      <p:sp>
        <p:nvSpPr>
          <p:cNvPr id="3" name="Footer Placeholder 2">
            <a:extLst>
              <a:ext uri="{FF2B5EF4-FFF2-40B4-BE49-F238E27FC236}">
                <a16:creationId xmlns:a16="http://schemas.microsoft.com/office/drawing/2014/main" id="{87229109-1C34-5244-ADE5-222459E6E11F}"/>
              </a:ext>
            </a:extLst>
          </p:cNvPr>
          <p:cNvSpPr>
            <a:spLocks noGrp="1"/>
          </p:cNvSpPr>
          <p:nvPr>
            <p:ph type="ftr" sz="quarter" idx="11"/>
          </p:nvPr>
        </p:nvSpPr>
        <p:spPr/>
        <p:txBody>
          <a:bodyPr/>
          <a:lstStyle/>
          <a:p>
            <a:endParaRPr lang="en-LT"/>
          </a:p>
        </p:txBody>
      </p:sp>
      <p:sp>
        <p:nvSpPr>
          <p:cNvPr id="4" name="Slide Number Placeholder 3">
            <a:extLst>
              <a:ext uri="{FF2B5EF4-FFF2-40B4-BE49-F238E27FC236}">
                <a16:creationId xmlns:a16="http://schemas.microsoft.com/office/drawing/2014/main" id="{2F09E646-008A-3748-BCE2-BCCC6ED324DA}"/>
              </a:ext>
            </a:extLst>
          </p:cNvPr>
          <p:cNvSpPr>
            <a:spLocks noGrp="1"/>
          </p:cNvSpPr>
          <p:nvPr>
            <p:ph type="sldNum" sz="quarter" idx="12"/>
          </p:nvPr>
        </p:nvSpPr>
        <p:spPr/>
        <p:txBody>
          <a:bodyPr/>
          <a:lstStyle/>
          <a:p>
            <a:fld id="{BD72A2A8-704E-EF48-80AE-D3783EE37A42}" type="slidenum">
              <a:t>‹N°›</a:t>
            </a:fld>
            <a:endParaRPr lang="en-LT"/>
          </a:p>
        </p:txBody>
      </p:sp>
    </p:spTree>
    <p:extLst>
      <p:ext uri="{BB962C8B-B14F-4D97-AF65-F5344CB8AC3E}">
        <p14:creationId xmlns:p14="http://schemas.microsoft.com/office/powerpoint/2010/main" val="145918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E5A1-F2E4-4441-8387-1A6E6B207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LT"/>
          </a:p>
        </p:txBody>
      </p:sp>
      <p:sp>
        <p:nvSpPr>
          <p:cNvPr id="3" name="Content Placeholder 2">
            <a:extLst>
              <a:ext uri="{FF2B5EF4-FFF2-40B4-BE49-F238E27FC236}">
                <a16:creationId xmlns:a16="http://schemas.microsoft.com/office/drawing/2014/main" id="{77ADA04F-4005-F044-8FE5-2EC8060FA3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Text Placeholder 3">
            <a:extLst>
              <a:ext uri="{FF2B5EF4-FFF2-40B4-BE49-F238E27FC236}">
                <a16:creationId xmlns:a16="http://schemas.microsoft.com/office/drawing/2014/main" id="{625CDADC-814E-244E-B9E5-2C905142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3663C-1FF4-3D4E-854F-A5AA4B8A5D1C}"/>
              </a:ext>
            </a:extLst>
          </p:cNvPr>
          <p:cNvSpPr>
            <a:spLocks noGrp="1"/>
          </p:cNvSpPr>
          <p:nvPr>
            <p:ph type="dt" sz="half" idx="10"/>
          </p:nvPr>
        </p:nvSpPr>
        <p:spPr/>
        <p:txBody>
          <a:bodyPr/>
          <a:lstStyle/>
          <a:p>
            <a:fld id="{5C1621EB-52E9-864A-B0F6-E4DE6976EFAF}" type="datetimeFigureOut">
              <a:t>17/02/2022</a:t>
            </a:fld>
            <a:endParaRPr lang="en-LT"/>
          </a:p>
        </p:txBody>
      </p:sp>
      <p:sp>
        <p:nvSpPr>
          <p:cNvPr id="6" name="Footer Placeholder 5">
            <a:extLst>
              <a:ext uri="{FF2B5EF4-FFF2-40B4-BE49-F238E27FC236}">
                <a16:creationId xmlns:a16="http://schemas.microsoft.com/office/drawing/2014/main" id="{40040EC2-135F-FE46-92F3-F3CD1E63A0FF}"/>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1F4625FC-8AEA-F74B-9DD8-E453DBA5FB9A}"/>
              </a:ext>
            </a:extLst>
          </p:cNvPr>
          <p:cNvSpPr>
            <a:spLocks noGrp="1"/>
          </p:cNvSpPr>
          <p:nvPr>
            <p:ph type="sldNum" sz="quarter" idx="12"/>
          </p:nvPr>
        </p:nvSpPr>
        <p:spPr/>
        <p:txBody>
          <a:bodyPr/>
          <a:lstStyle/>
          <a:p>
            <a:fld id="{BD72A2A8-704E-EF48-80AE-D3783EE37A42}" type="slidenum">
              <a:t>‹N°›</a:t>
            </a:fld>
            <a:endParaRPr lang="en-LT"/>
          </a:p>
        </p:txBody>
      </p:sp>
    </p:spTree>
    <p:extLst>
      <p:ext uri="{BB962C8B-B14F-4D97-AF65-F5344CB8AC3E}">
        <p14:creationId xmlns:p14="http://schemas.microsoft.com/office/powerpoint/2010/main" val="84406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E0717-7D74-B44F-9E66-235930CCA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LT"/>
          </a:p>
        </p:txBody>
      </p:sp>
      <p:sp>
        <p:nvSpPr>
          <p:cNvPr id="3" name="Picture Placeholder 2">
            <a:extLst>
              <a:ext uri="{FF2B5EF4-FFF2-40B4-BE49-F238E27FC236}">
                <a16:creationId xmlns:a16="http://schemas.microsoft.com/office/drawing/2014/main" id="{E290095B-B62E-3C44-845A-8D31260A60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LT"/>
          </a:p>
        </p:txBody>
      </p:sp>
      <p:sp>
        <p:nvSpPr>
          <p:cNvPr id="4" name="Text Placeholder 3">
            <a:extLst>
              <a:ext uri="{FF2B5EF4-FFF2-40B4-BE49-F238E27FC236}">
                <a16:creationId xmlns:a16="http://schemas.microsoft.com/office/drawing/2014/main" id="{62AA383A-A1BD-3449-AEF4-F5EB7E8FA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DE627-2BED-3549-9D80-6D0263AB61D7}"/>
              </a:ext>
            </a:extLst>
          </p:cNvPr>
          <p:cNvSpPr>
            <a:spLocks noGrp="1"/>
          </p:cNvSpPr>
          <p:nvPr>
            <p:ph type="dt" sz="half" idx="10"/>
          </p:nvPr>
        </p:nvSpPr>
        <p:spPr/>
        <p:txBody>
          <a:bodyPr/>
          <a:lstStyle/>
          <a:p>
            <a:fld id="{5C1621EB-52E9-864A-B0F6-E4DE6976EFAF}" type="datetimeFigureOut">
              <a:t>17/02/2022</a:t>
            </a:fld>
            <a:endParaRPr lang="en-LT"/>
          </a:p>
        </p:txBody>
      </p:sp>
      <p:sp>
        <p:nvSpPr>
          <p:cNvPr id="6" name="Footer Placeholder 5">
            <a:extLst>
              <a:ext uri="{FF2B5EF4-FFF2-40B4-BE49-F238E27FC236}">
                <a16:creationId xmlns:a16="http://schemas.microsoft.com/office/drawing/2014/main" id="{6E475BC9-5EA8-9D48-A131-684734B30FE7}"/>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C47BAA5F-2F19-D749-8E4B-44ABBE824FA0}"/>
              </a:ext>
            </a:extLst>
          </p:cNvPr>
          <p:cNvSpPr>
            <a:spLocks noGrp="1"/>
          </p:cNvSpPr>
          <p:nvPr>
            <p:ph type="sldNum" sz="quarter" idx="12"/>
          </p:nvPr>
        </p:nvSpPr>
        <p:spPr/>
        <p:txBody>
          <a:bodyPr/>
          <a:lstStyle/>
          <a:p>
            <a:fld id="{BD72A2A8-704E-EF48-80AE-D3783EE37A42}" type="slidenum">
              <a:t>‹N°›</a:t>
            </a:fld>
            <a:endParaRPr lang="en-LT"/>
          </a:p>
        </p:txBody>
      </p:sp>
    </p:spTree>
    <p:extLst>
      <p:ext uri="{BB962C8B-B14F-4D97-AF65-F5344CB8AC3E}">
        <p14:creationId xmlns:p14="http://schemas.microsoft.com/office/powerpoint/2010/main" val="2882049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AB91E-8D3B-5049-91E0-681A6BD55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LT"/>
          </a:p>
        </p:txBody>
      </p:sp>
      <p:sp>
        <p:nvSpPr>
          <p:cNvPr id="3" name="Text Placeholder 2">
            <a:extLst>
              <a:ext uri="{FF2B5EF4-FFF2-40B4-BE49-F238E27FC236}">
                <a16:creationId xmlns:a16="http://schemas.microsoft.com/office/drawing/2014/main" id="{7EC0D1AD-7B0F-C243-8060-E31261F402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40B009B1-730F-3948-AFDB-A7D229514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621EB-52E9-864A-B0F6-E4DE6976EFAF}" type="datetimeFigureOut">
              <a:t>17/02/2022</a:t>
            </a:fld>
            <a:endParaRPr lang="en-LT"/>
          </a:p>
        </p:txBody>
      </p:sp>
      <p:sp>
        <p:nvSpPr>
          <p:cNvPr id="5" name="Footer Placeholder 4">
            <a:extLst>
              <a:ext uri="{FF2B5EF4-FFF2-40B4-BE49-F238E27FC236}">
                <a16:creationId xmlns:a16="http://schemas.microsoft.com/office/drawing/2014/main" id="{3E368CD1-C846-864B-8FF5-193D2956B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9B75D875-456D-074B-9AD9-F14C62DF54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2A2A8-704E-EF48-80AE-D3783EE37A42}" type="slidenum">
              <a:t>‹N°›</a:t>
            </a:fld>
            <a:endParaRPr lang="en-LT"/>
          </a:p>
        </p:txBody>
      </p:sp>
    </p:spTree>
    <p:extLst>
      <p:ext uri="{BB962C8B-B14F-4D97-AF65-F5344CB8AC3E}">
        <p14:creationId xmlns:p14="http://schemas.microsoft.com/office/powerpoint/2010/main" val="2670081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5.png"/><Relationship Id="rId1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4.png"/><Relationship Id="rId17" Type="http://schemas.openxmlformats.org/officeDocument/2006/relationships/slide" Target="slide14.xml"/><Relationship Id="rId2" Type="http://schemas.openxmlformats.org/officeDocument/2006/relationships/notesSlide" Target="../notesSlides/notesSlide1.xml"/><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slide" Target="slide2.xml"/><Relationship Id="rId5" Type="http://schemas.openxmlformats.org/officeDocument/2006/relationships/slide" Target="slide7.xml"/><Relationship Id="rId15" Type="http://schemas.openxmlformats.org/officeDocument/2006/relationships/image" Target="../media/image5.png"/><Relationship Id="rId10" Type="http://schemas.openxmlformats.org/officeDocument/2006/relationships/image" Target="../media/image4.png"/><Relationship Id="rId19"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3.png"/><Relationship Id="rId14" Type="http://schemas.openxmlformats.org/officeDocument/2006/relationships/slide" Target="slide5.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svg"/><Relationship Id="rId2"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28.svg"/><Relationship Id="rId5" Type="http://schemas.openxmlformats.org/officeDocument/2006/relationships/image" Target="../media/image25.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28.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g">
            <a:extLst>
              <a:ext uri="{FF2B5EF4-FFF2-40B4-BE49-F238E27FC236}">
                <a16:creationId xmlns:a16="http://schemas.microsoft.com/office/drawing/2014/main" id="{FAE37928-628E-1B40-972B-1FCDC7355668}"/>
              </a:ext>
            </a:extLst>
          </p:cNvPr>
          <p:cNvPicPr>
            <a:picLocks noChangeAspect="1" noChangeArrowheads="1"/>
          </p:cNvPicPr>
          <p:nvPr/>
        </p:nvPicPr>
        <p:blipFill>
          <a:blip r:embed="rId3"/>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4AFAC6AD-E06A-BD4A-AB39-35849B2BFA2D}"/>
              </a:ext>
            </a:extLst>
          </p:cNvPr>
          <p:cNvCxnSpPr>
            <a:cxnSpLocks/>
          </p:cNvCxnSpPr>
          <p:nvPr/>
        </p:nvCxnSpPr>
        <p:spPr>
          <a:xfrm flipV="1">
            <a:off x="2987610" y="3514418"/>
            <a:ext cx="825191" cy="657921"/>
          </a:xfrm>
          <a:prstGeom prst="line">
            <a:avLst/>
          </a:prstGeom>
          <a:solidFill>
            <a:srgbClr val="12231D">
              <a:alpha val="40000"/>
            </a:srgbClr>
          </a:solidFill>
          <a:ln w="635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a:extLst>
              <a:ext uri="{FF2B5EF4-FFF2-40B4-BE49-F238E27FC236}">
                <a16:creationId xmlns:a16="http://schemas.microsoft.com/office/drawing/2014/main" id="{70ECD39E-EC9A-954A-B4CF-9BCD99C8CFAE}"/>
              </a:ext>
            </a:extLst>
          </p:cNvPr>
          <p:cNvCxnSpPr>
            <a:cxnSpLocks/>
          </p:cNvCxnSpPr>
          <p:nvPr/>
        </p:nvCxnSpPr>
        <p:spPr>
          <a:xfrm flipH="1" flipV="1">
            <a:off x="5418578" y="3503266"/>
            <a:ext cx="960188" cy="749245"/>
          </a:xfrm>
          <a:prstGeom prst="line">
            <a:avLst/>
          </a:prstGeom>
          <a:solidFill>
            <a:srgbClr val="12231D">
              <a:alpha val="40000"/>
            </a:srgbClr>
          </a:solidFill>
          <a:ln w="635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cxnSp>
      <p:sp>
        <p:nvSpPr>
          <p:cNvPr id="24" name="Rectangle 23">
            <a:extLst>
              <a:ext uri="{FF2B5EF4-FFF2-40B4-BE49-F238E27FC236}">
                <a16:creationId xmlns:a16="http://schemas.microsoft.com/office/drawing/2014/main" id="{05D0BD90-6384-4F42-BDBE-A945AF012A9F}"/>
              </a:ext>
            </a:extLst>
          </p:cNvPr>
          <p:cNvSpPr/>
          <p:nvPr/>
        </p:nvSpPr>
        <p:spPr>
          <a:xfrm>
            <a:off x="1033567" y="385357"/>
            <a:ext cx="10124888" cy="923330"/>
          </a:xfrm>
          <a:prstGeom prst="rect">
            <a:avLst/>
          </a:prstGeom>
        </p:spPr>
        <p:txBody>
          <a:bodyPr wrap="none">
            <a:spAutoFit/>
          </a:bodyPr>
          <a:lstStyle/>
          <a:p>
            <a:pPr algn="ctr"/>
            <a:r>
              <a:rPr lang="fr-CM" sz="5400" b="1" spc="300" dirty="0">
                <a:solidFill>
                  <a:schemeClr val="bg1"/>
                </a:solidFill>
                <a:effectLst>
                  <a:outerShdw blurRad="292100" sx="102000" sy="102000" algn="ctr" rotWithShape="0">
                    <a:prstClr val="black">
                      <a:alpha val="52000"/>
                    </a:prstClr>
                  </a:outerShdw>
                </a:effectLst>
                <a:latin typeface="Raleway Black" panose="020B0503030101060003" pitchFamily="34" charset="77"/>
              </a:rPr>
              <a:t>PORT AUTONOME DE KRIBI</a:t>
            </a:r>
            <a:endParaRPr lang="en-LT" sz="5400" b="1" spc="300" dirty="0">
              <a:solidFill>
                <a:schemeClr val="bg1"/>
              </a:solidFill>
              <a:effectLst>
                <a:outerShdw blurRad="292100" sx="102000" sy="102000" algn="ctr" rotWithShape="0">
                  <a:prstClr val="black">
                    <a:alpha val="52000"/>
                  </a:prstClr>
                </a:outerShdw>
              </a:effectLst>
              <a:latin typeface="Raleway Black" panose="020B0503030101060003" pitchFamily="34" charset="77"/>
            </a:endParaRPr>
          </a:p>
        </p:txBody>
      </p:sp>
      <p:sp>
        <p:nvSpPr>
          <p:cNvPr id="25" name="Rectangle 24">
            <a:extLst>
              <a:ext uri="{FF2B5EF4-FFF2-40B4-BE49-F238E27FC236}">
                <a16:creationId xmlns:a16="http://schemas.microsoft.com/office/drawing/2014/main" id="{7D1D4DDA-3BA2-7F47-974A-FC6F909C89E4}"/>
              </a:ext>
            </a:extLst>
          </p:cNvPr>
          <p:cNvSpPr/>
          <p:nvPr/>
        </p:nvSpPr>
        <p:spPr>
          <a:xfrm>
            <a:off x="3397193" y="1179600"/>
            <a:ext cx="5397632" cy="400110"/>
          </a:xfrm>
          <a:prstGeom prst="rect">
            <a:avLst/>
          </a:prstGeom>
          <a:solidFill>
            <a:schemeClr val="accent2"/>
          </a:solidFill>
        </p:spPr>
        <p:txBody>
          <a:bodyPr wrap="none">
            <a:spAutoFit/>
          </a:bodyPr>
          <a:lstStyle/>
          <a:p>
            <a:pPr algn="ctr"/>
            <a:r>
              <a:rPr lang="fr-CM" sz="2000" spc="300">
                <a:solidFill>
                  <a:schemeClr val="bg1"/>
                </a:solidFill>
                <a:effectLst>
                  <a:outerShdw blurRad="292100" sx="102000" sy="102000" algn="ctr" rotWithShape="0">
                    <a:prstClr val="black">
                      <a:alpha val="52000"/>
                    </a:prstClr>
                  </a:outerShdw>
                </a:effectLst>
                <a:latin typeface="Raleway Light" panose="020B0403030101060003" pitchFamily="34" charset="77"/>
              </a:rPr>
              <a:t>PRESENTATION CORPORATE 2022</a:t>
            </a:r>
            <a:endParaRPr lang="en-LT" sz="2000" spc="300">
              <a:solidFill>
                <a:schemeClr val="bg1"/>
              </a:solidFill>
              <a:effectLst>
                <a:outerShdw blurRad="292100" sx="102000" sy="102000" algn="ctr" rotWithShape="0">
                  <a:prstClr val="black">
                    <a:alpha val="52000"/>
                  </a:prstClr>
                </a:outerShdw>
              </a:effectLst>
              <a:latin typeface="Raleway Light" panose="020B0403030101060003" pitchFamily="34" charset="77"/>
            </a:endParaRPr>
          </a:p>
        </p:txBody>
      </p:sp>
      <p:cxnSp>
        <p:nvCxnSpPr>
          <p:cNvPr id="28" name="Straight Connector 27">
            <a:extLst>
              <a:ext uri="{FF2B5EF4-FFF2-40B4-BE49-F238E27FC236}">
                <a16:creationId xmlns:a16="http://schemas.microsoft.com/office/drawing/2014/main" id="{0DF68F12-370D-1E45-B388-B3EB7E9D3A9F}"/>
              </a:ext>
            </a:extLst>
          </p:cNvPr>
          <p:cNvCxnSpPr>
            <a:cxnSpLocks/>
          </p:cNvCxnSpPr>
          <p:nvPr/>
        </p:nvCxnSpPr>
        <p:spPr>
          <a:xfrm flipH="1">
            <a:off x="8273667" y="3668617"/>
            <a:ext cx="903385" cy="683046"/>
          </a:xfrm>
          <a:prstGeom prst="line">
            <a:avLst/>
          </a:prstGeom>
          <a:solidFill>
            <a:srgbClr val="12231D">
              <a:alpha val="40000"/>
            </a:srgbClr>
          </a:solidFill>
          <a:ln w="635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cxnSp>
      <mc:AlternateContent xmlns:mc="http://schemas.openxmlformats.org/markup-compatibility/2006" xmlns:psez="http://schemas.microsoft.com/office/powerpoint/2016/sectionzoom">
        <mc:Choice Requires="psez">
          <p:graphicFrame>
            <p:nvGraphicFramePr>
              <p:cNvPr id="12" name="Section Zoom 11">
                <a:extLst>
                  <a:ext uri="{FF2B5EF4-FFF2-40B4-BE49-F238E27FC236}">
                    <a16:creationId xmlns:a16="http://schemas.microsoft.com/office/drawing/2014/main" id="{C195487E-923E-634E-A4C3-E9368C2DE565}"/>
                  </a:ext>
                </a:extLst>
              </p:cNvPr>
              <p:cNvGraphicFramePr>
                <a:graphicFrameLocks noChangeAspect="1"/>
              </p:cNvGraphicFramePr>
              <p:nvPr>
                <p:extLst>
                  <p:ext uri="{D42A27DB-BD31-4B8C-83A1-F6EECF244321}">
                    <p14:modId xmlns:p14="http://schemas.microsoft.com/office/powerpoint/2010/main" val="3178239629"/>
                  </p:ext>
                </p:extLst>
              </p:nvPr>
            </p:nvGraphicFramePr>
            <p:xfrm>
              <a:off x="5502487" y="3994189"/>
              <a:ext cx="3588214" cy="2018370"/>
            </p:xfrm>
            <a:graphic>
              <a:graphicData uri="http://schemas.microsoft.com/office/powerpoint/2016/sectionzoom">
                <psez:sectionZm>
                  <psez:sectionZmObj sectionId="{D01103C6-D9B4-874A-903D-1D54C47D2E73}">
                    <psez:zmPr id="{23888936-E0DE-5545-AD69-CCF83ACA0790}" transitionDur="1000" showBg="0">
                      <p166:blipFill xmlns:p166="http://schemas.microsoft.com/office/powerpoint/2016/6/main">
                        <a:blip r:embed="rId4"/>
                        <a:stretch>
                          <a:fillRect/>
                        </a:stretch>
                      </p166:blipFill>
                      <p166:spPr xmlns:p166="http://schemas.microsoft.com/office/powerpoint/2016/6/main">
                        <a:xfrm>
                          <a:off x="0" y="0"/>
                          <a:ext cx="3588214" cy="2018370"/>
                        </a:xfrm>
                        <a:prstGeom prst="rect">
                          <a:avLst/>
                        </a:prstGeom>
                      </p166:spPr>
                    </psez:zmPr>
                  </psez:sectionZmObj>
                </psez:sectionZm>
              </a:graphicData>
            </a:graphic>
          </p:graphicFrame>
        </mc:Choice>
        <mc:Fallback xmlns="">
          <p:pic>
            <p:nvPicPr>
              <p:cNvPr id="12" name="Section Zoom 11">
                <a:hlinkClick r:id="rId5" action="ppaction://hlinksldjump"/>
                <a:extLst>
                  <a:ext uri="{FF2B5EF4-FFF2-40B4-BE49-F238E27FC236}">
                    <a16:creationId xmlns:a16="http://schemas.microsoft.com/office/drawing/2014/main" id="{C195487E-923E-634E-A4C3-E9368C2DE565}"/>
                  </a:ext>
                </a:extLst>
              </p:cNvPr>
              <p:cNvPicPr>
                <a:picLocks noGrp="1" noRot="1" noChangeAspect="1" noMove="1" noResize="1" noEditPoints="1" noAdjustHandles="1" noChangeArrowheads="1" noChangeShapeType="1"/>
              </p:cNvPicPr>
              <p:nvPr/>
            </p:nvPicPr>
            <p:blipFill>
              <a:blip r:embed="rId6"/>
              <a:stretch>
                <a:fillRect/>
              </a:stretch>
            </p:blipFill>
            <p:spPr>
              <a:xfrm>
                <a:off x="5502487" y="3994189"/>
                <a:ext cx="3588214" cy="2018370"/>
              </a:xfrm>
              <a:prstGeom prst="rect">
                <a:avLst/>
              </a:prstGeom>
            </p:spPr>
          </p:pic>
        </mc:Fallback>
      </mc:AlternateContent>
      <mc:AlternateContent xmlns:mc="http://schemas.openxmlformats.org/markup-compatibility/2006" xmlns:psez="http://schemas.microsoft.com/office/powerpoint/2016/sectionzoom">
        <mc:Choice Requires="psez">
          <p:graphicFrame>
            <p:nvGraphicFramePr>
              <p:cNvPr id="17" name="Section Zoom 16">
                <a:extLst>
                  <a:ext uri="{FF2B5EF4-FFF2-40B4-BE49-F238E27FC236}">
                    <a16:creationId xmlns:a16="http://schemas.microsoft.com/office/drawing/2014/main" id="{BA3A39B2-158B-2B4C-A1B4-DCCBD75CA15C}"/>
                  </a:ext>
                </a:extLst>
              </p:cNvPr>
              <p:cNvGraphicFramePr>
                <a:graphicFrameLocks noChangeAspect="1"/>
              </p:cNvGraphicFramePr>
              <p:nvPr>
                <p:extLst>
                  <p:ext uri="{D42A27DB-BD31-4B8C-83A1-F6EECF244321}">
                    <p14:modId xmlns:p14="http://schemas.microsoft.com/office/powerpoint/2010/main" val="632160695"/>
                  </p:ext>
                </p:extLst>
              </p:nvPr>
            </p:nvGraphicFramePr>
            <p:xfrm>
              <a:off x="8145678" y="1644179"/>
              <a:ext cx="4222592" cy="2375208"/>
            </p:xfrm>
            <a:graphic>
              <a:graphicData uri="http://schemas.microsoft.com/office/powerpoint/2016/sectionzoom">
                <psez:sectionZm>
                  <psez:sectionZmObj sectionId="{17ED8106-7472-CA40-A9D6-5927206203E6}">
                    <psez:zmPr id="{BED1C54D-1895-F149-B351-02B981A8A5BF}" transitionDur="1000" showBg="0">
                      <p166:blipFill xmlns:p166="http://schemas.microsoft.com/office/powerpoint/2016/6/main">
                        <a:blip r:embed="rId7"/>
                        <a:stretch>
                          <a:fillRect/>
                        </a:stretch>
                      </p166:blipFill>
                      <p166:spPr xmlns:p166="http://schemas.microsoft.com/office/powerpoint/2016/6/main">
                        <a:xfrm>
                          <a:off x="0" y="0"/>
                          <a:ext cx="4222592" cy="2375208"/>
                        </a:xfrm>
                        <a:prstGeom prst="rect">
                          <a:avLst/>
                        </a:prstGeom>
                      </p166:spPr>
                    </psez:zmPr>
                  </psez:sectionZmObj>
                </psez:sectionZm>
              </a:graphicData>
            </a:graphic>
          </p:graphicFrame>
        </mc:Choice>
        <mc:Fallback xmlns="">
          <p:pic>
            <p:nvPicPr>
              <p:cNvPr id="17" name="Section Zoom 16">
                <a:hlinkClick r:id="rId8" action="ppaction://hlinksldjump"/>
                <a:extLst>
                  <a:ext uri="{FF2B5EF4-FFF2-40B4-BE49-F238E27FC236}">
                    <a16:creationId xmlns:a16="http://schemas.microsoft.com/office/drawing/2014/main" id="{BA3A39B2-158B-2B4C-A1B4-DCCBD75CA15C}"/>
                  </a:ext>
                </a:extLst>
              </p:cNvPr>
              <p:cNvPicPr>
                <a:picLocks noGrp="1" noRot="1" noChangeAspect="1" noMove="1" noResize="1" noEditPoints="1" noAdjustHandles="1" noChangeArrowheads="1" noChangeShapeType="1"/>
              </p:cNvPicPr>
              <p:nvPr/>
            </p:nvPicPr>
            <p:blipFill>
              <a:blip r:embed="rId9"/>
              <a:stretch>
                <a:fillRect/>
              </a:stretch>
            </p:blipFill>
            <p:spPr>
              <a:xfrm>
                <a:off x="8145678" y="1644179"/>
                <a:ext cx="4222592" cy="2375208"/>
              </a:xfrm>
              <a:prstGeom prst="rect">
                <a:avLst/>
              </a:prstGeom>
            </p:spPr>
          </p:pic>
        </mc:Fallback>
      </mc:AlternateContent>
      <mc:AlternateContent xmlns:mc="http://schemas.openxmlformats.org/markup-compatibility/2006" xmlns:psez="http://schemas.microsoft.com/office/powerpoint/2016/sectionzoom">
        <mc:Choice Requires="psez">
          <p:graphicFrame>
            <p:nvGraphicFramePr>
              <p:cNvPr id="6" name="Section Zoom 5">
                <a:extLst>
                  <a:ext uri="{FF2B5EF4-FFF2-40B4-BE49-F238E27FC236}">
                    <a16:creationId xmlns:a16="http://schemas.microsoft.com/office/drawing/2014/main" id="{039C2E45-7383-084C-A25A-231F40FCFD88}"/>
                  </a:ext>
                </a:extLst>
              </p:cNvPr>
              <p:cNvGraphicFramePr>
                <a:graphicFrameLocks noChangeAspect="1"/>
              </p:cNvGraphicFramePr>
              <p:nvPr>
                <p:extLst>
                  <p:ext uri="{D42A27DB-BD31-4B8C-83A1-F6EECF244321}">
                    <p14:modId xmlns:p14="http://schemas.microsoft.com/office/powerpoint/2010/main" val="3348371980"/>
                  </p:ext>
                </p:extLst>
              </p:nvPr>
            </p:nvGraphicFramePr>
            <p:xfrm>
              <a:off x="448856" y="3751378"/>
              <a:ext cx="3588214" cy="2018370"/>
            </p:xfrm>
            <a:graphic>
              <a:graphicData uri="http://schemas.microsoft.com/office/powerpoint/2016/sectionzoom">
                <psez:sectionZm>
                  <psez:sectionZmObj sectionId="{34C61D3D-3DDA-8544-919D-38908B71CF6E}">
                    <psez:zmPr id="{4BF83247-9042-D446-B9D6-CD882B6CF45B}" transitionDur="1000" showBg="0">
                      <p166:blipFill xmlns:p166="http://schemas.microsoft.com/office/powerpoint/2016/6/main">
                        <a:blip r:embed="rId10"/>
                        <a:stretch>
                          <a:fillRect/>
                        </a:stretch>
                      </p166:blipFill>
                      <p166:spPr xmlns:p166="http://schemas.microsoft.com/office/powerpoint/2016/6/main">
                        <a:xfrm>
                          <a:off x="0" y="0"/>
                          <a:ext cx="3588214" cy="2018370"/>
                        </a:xfrm>
                        <a:prstGeom prst="rect">
                          <a:avLst/>
                        </a:prstGeom>
                        <a:effectLst/>
                      </p166:spPr>
                    </psez:zmPr>
                  </psez:sectionZmObj>
                </psez:sectionZm>
              </a:graphicData>
            </a:graphic>
          </p:graphicFrame>
        </mc:Choice>
        <mc:Fallback xmlns="">
          <p:pic>
            <p:nvPicPr>
              <p:cNvPr id="6" name="Section Zoom 5">
                <a:hlinkClick r:id="rId11" action="ppaction://hlinksldjump"/>
                <a:extLst>
                  <a:ext uri="{FF2B5EF4-FFF2-40B4-BE49-F238E27FC236}">
                    <a16:creationId xmlns:a16="http://schemas.microsoft.com/office/drawing/2014/main" id="{039C2E45-7383-084C-A25A-231F40FCFD88}"/>
                  </a:ext>
                </a:extLst>
              </p:cNvPr>
              <p:cNvPicPr>
                <a:picLocks noGrp="1" noRot="1" noChangeAspect="1" noMove="1" noResize="1" noEditPoints="1" noAdjustHandles="1" noChangeArrowheads="1" noChangeShapeType="1"/>
              </p:cNvPicPr>
              <p:nvPr/>
            </p:nvPicPr>
            <p:blipFill>
              <a:blip r:embed="rId12"/>
              <a:stretch>
                <a:fillRect/>
              </a:stretch>
            </p:blipFill>
            <p:spPr>
              <a:xfrm>
                <a:off x="448856" y="3751378"/>
                <a:ext cx="3588214" cy="2018370"/>
              </a:xfrm>
              <a:prstGeom prst="rect">
                <a:avLst/>
              </a:prstGeom>
              <a:effectLst/>
            </p:spPr>
          </p:pic>
        </mc:Fallback>
      </mc:AlternateContent>
      <mc:AlternateContent xmlns:mc="http://schemas.openxmlformats.org/markup-compatibility/2006" xmlns:psez="http://schemas.microsoft.com/office/powerpoint/2016/sectionzoom">
        <mc:Choice Requires="psez">
          <p:graphicFrame>
            <p:nvGraphicFramePr>
              <p:cNvPr id="4" name="Section Zoom 3">
                <a:extLst>
                  <a:ext uri="{FF2B5EF4-FFF2-40B4-BE49-F238E27FC236}">
                    <a16:creationId xmlns:a16="http://schemas.microsoft.com/office/drawing/2014/main" id="{B2D661A4-8895-1E43-9238-4B6D30F2FF2A}"/>
                  </a:ext>
                </a:extLst>
              </p:cNvPr>
              <p:cNvGraphicFramePr>
                <a:graphicFrameLocks noChangeAspect="1"/>
              </p:cNvGraphicFramePr>
              <p:nvPr>
                <p:extLst>
                  <p:ext uri="{D42A27DB-BD31-4B8C-83A1-F6EECF244321}">
                    <p14:modId xmlns:p14="http://schemas.microsoft.com/office/powerpoint/2010/main" val="2610694775"/>
                  </p:ext>
                </p:extLst>
              </p:nvPr>
            </p:nvGraphicFramePr>
            <p:xfrm>
              <a:off x="3099126" y="2116068"/>
              <a:ext cx="3048000" cy="1714500"/>
            </p:xfrm>
            <a:graphic>
              <a:graphicData uri="http://schemas.microsoft.com/office/powerpoint/2016/sectionzoom">
                <psez:sectionZm>
                  <psez:sectionZmObj sectionId="{DBB0F080-D76F-2449-A8A8-97428CE5CDE4}">
                    <psez:zmPr id="{E31B0801-3E89-AF44-A1B1-5F4CCB54772F}" transitionDur="1000" showBg="0">
                      <p166:blipFill xmlns:p166="http://schemas.microsoft.com/office/powerpoint/2016/6/main">
                        <a:blip r:embed="rId13"/>
                        <a:stretch>
                          <a:fillRect/>
                        </a:stretch>
                      </p166:blipFill>
                      <p166:spPr xmlns:p166="http://schemas.microsoft.com/office/powerpoint/2016/6/main">
                        <a:xfrm>
                          <a:off x="0" y="0"/>
                          <a:ext cx="3048000" cy="1714500"/>
                        </a:xfrm>
                        <a:prstGeom prst="rect">
                          <a:avLst/>
                        </a:prstGeom>
                      </p166:spPr>
                    </psez:zmPr>
                  </psez:sectionZmObj>
                </psez:sectionZm>
              </a:graphicData>
            </a:graphic>
          </p:graphicFrame>
        </mc:Choice>
        <mc:Fallback xmlns="">
          <p:pic>
            <p:nvPicPr>
              <p:cNvPr id="4" name="Section Zoom 3">
                <a:hlinkClick r:id="rId14" action="ppaction://hlinksldjump"/>
                <a:extLst>
                  <a:ext uri="{FF2B5EF4-FFF2-40B4-BE49-F238E27FC236}">
                    <a16:creationId xmlns:a16="http://schemas.microsoft.com/office/drawing/2014/main" id="{B2D661A4-8895-1E43-9238-4B6D30F2FF2A}"/>
                  </a:ext>
                </a:extLst>
              </p:cNvPr>
              <p:cNvPicPr>
                <a:picLocks noGrp="1" noRot="1" noChangeAspect="1" noMove="1" noResize="1" noEditPoints="1" noAdjustHandles="1" noChangeArrowheads="1" noChangeShapeType="1"/>
              </p:cNvPicPr>
              <p:nvPr/>
            </p:nvPicPr>
            <p:blipFill>
              <a:blip r:embed="rId15"/>
              <a:stretch>
                <a:fillRect/>
              </a:stretch>
            </p:blipFill>
            <p:spPr>
              <a:xfrm>
                <a:off x="3099126" y="2116068"/>
                <a:ext cx="3048000" cy="1714500"/>
              </a:xfrm>
              <a:prstGeom prst="rect">
                <a:avLst/>
              </a:prstGeom>
            </p:spPr>
          </p:pic>
        </mc:Fallback>
      </mc:AlternateContent>
      <p:cxnSp>
        <p:nvCxnSpPr>
          <p:cNvPr id="16" name="Straight Connector 6">
            <a:extLst>
              <a:ext uri="{FF2B5EF4-FFF2-40B4-BE49-F238E27FC236}">
                <a16:creationId xmlns:a16="http://schemas.microsoft.com/office/drawing/2014/main" id="{B39AEE44-EFA9-4842-BC6E-4BFFAD6B6489}"/>
              </a:ext>
            </a:extLst>
          </p:cNvPr>
          <p:cNvCxnSpPr>
            <a:cxnSpLocks/>
          </p:cNvCxnSpPr>
          <p:nvPr/>
        </p:nvCxnSpPr>
        <p:spPr>
          <a:xfrm flipV="1">
            <a:off x="10452647" y="3994189"/>
            <a:ext cx="0" cy="1009185"/>
          </a:xfrm>
          <a:prstGeom prst="line">
            <a:avLst/>
          </a:prstGeom>
          <a:solidFill>
            <a:srgbClr val="12231D">
              <a:alpha val="40000"/>
            </a:srgbClr>
          </a:solidFill>
          <a:ln w="63500"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cxnSp>
      <mc:AlternateContent xmlns:mc="http://schemas.openxmlformats.org/markup-compatibility/2006" xmlns:psez="http://schemas.microsoft.com/office/powerpoint/2016/sectionzoom">
        <mc:Choice Requires="psez">
          <p:graphicFrame>
            <p:nvGraphicFramePr>
              <p:cNvPr id="11" name="Zoom de section 10">
                <a:extLst>
                  <a:ext uri="{FF2B5EF4-FFF2-40B4-BE49-F238E27FC236}">
                    <a16:creationId xmlns:a16="http://schemas.microsoft.com/office/drawing/2014/main" id="{406BE8CB-FC29-4FC9-A2E7-3CC9BFF0F1D6}"/>
                  </a:ext>
                </a:extLst>
              </p:cNvPr>
              <p:cNvGraphicFramePr>
                <a:graphicFrameLocks noChangeAspect="1"/>
              </p:cNvGraphicFramePr>
              <p:nvPr>
                <p:extLst>
                  <p:ext uri="{D42A27DB-BD31-4B8C-83A1-F6EECF244321}">
                    <p14:modId xmlns:p14="http://schemas.microsoft.com/office/powerpoint/2010/main" val="2116267934"/>
                  </p:ext>
                </p:extLst>
              </p:nvPr>
            </p:nvGraphicFramePr>
            <p:xfrm>
              <a:off x="8928647" y="5051642"/>
              <a:ext cx="3048000" cy="1714500"/>
            </p:xfrm>
            <a:graphic>
              <a:graphicData uri="http://schemas.microsoft.com/office/powerpoint/2016/sectionzoom">
                <psez:sectionZm>
                  <psez:sectionZmObj sectionId="{2E986E7F-E965-4F28-8E18-A3FD0C6DBFE2}">
                    <psez:zmPr id="{1323577E-DAE9-49C2-8085-D16253DC4F13}" transitionDur="1000" showBg="0">
                      <p166:blipFill xmlns:p166="http://schemas.microsoft.com/office/powerpoint/2016/6/main">
                        <a:blip r:embed="rId16"/>
                        <a:stretch>
                          <a:fillRect/>
                        </a:stretch>
                      </p166:blipFill>
                      <p166:spPr xmlns:p166="http://schemas.microsoft.com/office/powerpoint/2016/6/main">
                        <a:xfrm>
                          <a:off x="0" y="0"/>
                          <a:ext cx="3048000" cy="1714500"/>
                        </a:xfrm>
                        <a:prstGeom prst="rect">
                          <a:avLst/>
                        </a:prstGeom>
                      </p166:spPr>
                    </psez:zmPr>
                  </psez:sectionZmObj>
                </psez:sectionZm>
              </a:graphicData>
            </a:graphic>
          </p:graphicFrame>
        </mc:Choice>
        <mc:Fallback xmlns="">
          <p:pic>
            <p:nvPicPr>
              <p:cNvPr id="11" name="Zoom de section 10">
                <a:hlinkClick r:id="rId17" action="ppaction://hlinksldjump"/>
                <a:extLst>
                  <a:ext uri="{FF2B5EF4-FFF2-40B4-BE49-F238E27FC236}">
                    <a16:creationId xmlns:a16="http://schemas.microsoft.com/office/drawing/2014/main" id="{406BE8CB-FC29-4FC9-A2E7-3CC9BFF0F1D6}"/>
                  </a:ext>
                </a:extLst>
              </p:cNvPr>
              <p:cNvPicPr>
                <a:picLocks noGrp="1" noRot="1" noChangeAspect="1" noMove="1" noResize="1" noEditPoints="1" noAdjustHandles="1" noChangeArrowheads="1" noChangeShapeType="1"/>
              </p:cNvPicPr>
              <p:nvPr/>
            </p:nvPicPr>
            <p:blipFill>
              <a:blip r:embed="rId18"/>
              <a:stretch>
                <a:fillRect/>
              </a:stretch>
            </p:blipFill>
            <p:spPr>
              <a:xfrm>
                <a:off x="8928647" y="5051642"/>
                <a:ext cx="3048000" cy="1714500"/>
              </a:xfrm>
              <a:prstGeom prst="rect">
                <a:avLst/>
              </a:prstGeom>
            </p:spPr>
          </p:pic>
        </mc:Fallback>
      </mc:AlternateContent>
      <p:pic>
        <p:nvPicPr>
          <p:cNvPr id="5" name="Image 4" descr="Une image contenant texte&#10;&#10;Description générée automatiquement">
            <a:extLst>
              <a:ext uri="{FF2B5EF4-FFF2-40B4-BE49-F238E27FC236}">
                <a16:creationId xmlns:a16="http://schemas.microsoft.com/office/drawing/2014/main" id="{057B02B3-922E-4D94-B3D8-97E31ACD229F}"/>
              </a:ext>
            </a:extLst>
          </p:cNvPr>
          <p:cNvPicPr>
            <a:picLocks noChangeAspect="1"/>
          </p:cNvPicPr>
          <p:nvPr/>
        </p:nvPicPr>
        <p:blipFill>
          <a:blip r:embed="rId19"/>
          <a:stretch>
            <a:fillRect/>
          </a:stretch>
        </p:blipFill>
        <p:spPr>
          <a:xfrm>
            <a:off x="5469945" y="108481"/>
            <a:ext cx="857454" cy="400110"/>
          </a:xfrm>
          <a:prstGeom prst="rect">
            <a:avLst/>
          </a:prstGeom>
        </p:spPr>
      </p:pic>
    </p:spTree>
    <p:extLst>
      <p:ext uri="{BB962C8B-B14F-4D97-AF65-F5344CB8AC3E}">
        <p14:creationId xmlns:p14="http://schemas.microsoft.com/office/powerpoint/2010/main" val="238535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nodeType="withEffect">
                                  <p:stCondLst>
                                    <p:cond delay="0"/>
                                  </p:stCondLst>
                                  <p:childTnLst>
                                    <p:animScale>
                                      <p:cBhvr>
                                        <p:cTn id="6" dur="12000" fill="hold"/>
                                        <p:tgtEl>
                                          <p:spTgt spid="2"/>
                                        </p:tgtEl>
                                      </p:cBhvr>
                                      <p:by x="110000" y="110000"/>
                                    </p:animScale>
                                  </p:childTnLst>
                                </p:cTn>
                              </p:par>
                              <p:par>
                                <p:cTn id="7" presetID="21"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heel(1)">
                                      <p:cBhvr>
                                        <p:cTn id="9" dur="1000"/>
                                        <p:tgtEl>
                                          <p:spTgt spid="6"/>
                                        </p:tgtEl>
                                      </p:cBhvr>
                                    </p:animEffect>
                                  </p:childTnLst>
                                </p:cTn>
                              </p:par>
                              <p:par>
                                <p:cTn id="10" presetID="10" presetClass="entr" presetSubtype="0" fill="hold"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21" presetClass="entr" presetSubtype="1" fill="hold" nodeType="withEffect">
                                  <p:stCondLst>
                                    <p:cond delay="125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000"/>
                                        <p:tgtEl>
                                          <p:spTgt spid="4"/>
                                        </p:tgtEl>
                                      </p:cBhvr>
                                    </p:animEffect>
                                  </p:childTnLst>
                                </p:cTn>
                              </p:par>
                              <p:par>
                                <p:cTn id="16" presetID="10" presetClass="entr" presetSubtype="0" fill="hold" nodeType="withEffect">
                                  <p:stCondLst>
                                    <p:cond delay="225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21" presetClass="entr" presetSubtype="1" fill="hold" nodeType="withEffect">
                                  <p:stCondLst>
                                    <p:cond delay="275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1000"/>
                                        <p:tgtEl>
                                          <p:spTgt spid="12"/>
                                        </p:tgtEl>
                                      </p:cBhvr>
                                    </p:animEffect>
                                  </p:childTnLst>
                                </p:cTn>
                              </p:par>
                              <p:par>
                                <p:cTn id="22" presetID="10" presetClass="entr" presetSubtype="0" fill="hold" nodeType="withEffect">
                                  <p:stCondLst>
                                    <p:cond delay="375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21" presetClass="entr" presetSubtype="1" fill="hold" nodeType="withEffect">
                                  <p:stCondLst>
                                    <p:cond delay="4250"/>
                                  </p:stCondLst>
                                  <p:childTnLst>
                                    <p:set>
                                      <p:cBhvr>
                                        <p:cTn id="26" dur="1" fill="hold">
                                          <p:stCondLst>
                                            <p:cond delay="0"/>
                                          </p:stCondLst>
                                        </p:cTn>
                                        <p:tgtEl>
                                          <p:spTgt spid="17"/>
                                        </p:tgtEl>
                                        <p:attrNameLst>
                                          <p:attrName>style.visibility</p:attrName>
                                        </p:attrNameLst>
                                      </p:cBhvr>
                                      <p:to>
                                        <p:strVal val="visible"/>
                                      </p:to>
                                    </p:set>
                                    <p:animEffect transition="in" filter="wheel(1)">
                                      <p:cBhvr>
                                        <p:cTn id="27" dur="1000"/>
                                        <p:tgtEl>
                                          <p:spTgt spid="17"/>
                                        </p:tgtEl>
                                      </p:cBhvr>
                                    </p:animEffect>
                                  </p:childTnLst>
                                </p:cTn>
                              </p:par>
                              <p:par>
                                <p:cTn id="28" presetID="10" presetClass="entr" presetSubtype="0" fill="hold" nodeType="withEffect">
                                  <p:stCondLst>
                                    <p:cond delay="525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21" presetClass="entr" presetSubtype="1" fill="hold" nodeType="withEffect">
                                  <p:stCondLst>
                                    <p:cond delay="575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29F581C-915B-3B4C-9A89-1AA8FB4A24DC}"/>
              </a:ext>
            </a:extLst>
          </p:cNvPr>
          <p:cNvPicPr>
            <a:picLocks noChangeAspect="1" noChangeArrowheads="1"/>
          </p:cNvPicPr>
          <p:nvPr/>
        </p:nvPicPr>
        <p:blipFill>
          <a:blip r:embed="rId3"/>
          <a:srcRect t="5105" b="510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26" name="Graphic 22">
            <a:extLst>
              <a:ext uri="{FF2B5EF4-FFF2-40B4-BE49-F238E27FC236}">
                <a16:creationId xmlns:a16="http://schemas.microsoft.com/office/drawing/2014/main" id="{D41648B8-54FC-9049-AD25-9FC457D2D522}"/>
              </a:ext>
            </a:extLst>
          </p:cNvPr>
          <p:cNvSpPr/>
          <p:nvPr/>
        </p:nvSpPr>
        <p:spPr>
          <a:xfrm rot="20322550">
            <a:off x="2891879" y="-462708"/>
            <a:ext cx="3095840" cy="3106380"/>
          </a:xfrm>
          <a:custGeom>
            <a:avLst/>
            <a:gdLst>
              <a:gd name="connsiteX0" fmla="*/ 1783371 w 4040992"/>
              <a:gd name="connsiteY0" fmla="*/ -70 h 4054751"/>
              <a:gd name="connsiteX1" fmla="*/ 1679638 w 4040992"/>
              <a:gd name="connsiteY1" fmla="*/ 208425 h 4054751"/>
              <a:gd name="connsiteX2" fmla="*/ 1575904 w 4040992"/>
              <a:gd name="connsiteY2" fmla="*/ 416940 h 4054751"/>
              <a:gd name="connsiteX3" fmla="*/ 1474709 w 4040992"/>
              <a:gd name="connsiteY3" fmla="*/ 452102 h 4054751"/>
              <a:gd name="connsiteX4" fmla="*/ 1289215 w 4040992"/>
              <a:gd name="connsiteY4" fmla="*/ 529824 h 4054751"/>
              <a:gd name="connsiteX5" fmla="*/ 1204935 w 4040992"/>
              <a:gd name="connsiteY5" fmla="*/ 572403 h 4054751"/>
              <a:gd name="connsiteX6" fmla="*/ 983258 w 4040992"/>
              <a:gd name="connsiteY6" fmla="*/ 496954 h 4054751"/>
              <a:gd name="connsiteX7" fmla="*/ 761599 w 4040992"/>
              <a:gd name="connsiteY7" fmla="*/ 421486 h 4054751"/>
              <a:gd name="connsiteX8" fmla="*/ 594762 w 4040992"/>
              <a:gd name="connsiteY8" fmla="*/ 589937 h 4054751"/>
              <a:gd name="connsiteX9" fmla="*/ 427944 w 4040992"/>
              <a:gd name="connsiteY9" fmla="*/ 758407 h 4054751"/>
              <a:gd name="connsiteX10" fmla="*/ 498588 w 4040992"/>
              <a:gd name="connsiteY10" fmla="*/ 977841 h 4054751"/>
              <a:gd name="connsiteX11" fmla="*/ 569250 w 4040992"/>
              <a:gd name="connsiteY11" fmla="*/ 1197274 h 4054751"/>
              <a:gd name="connsiteX12" fmla="*/ 526490 w 4040992"/>
              <a:gd name="connsiteY12" fmla="*/ 1287910 h 4054751"/>
              <a:gd name="connsiteX13" fmla="*/ 451455 w 4040992"/>
              <a:gd name="connsiteY13" fmla="*/ 1473951 h 4054751"/>
              <a:gd name="connsiteX14" fmla="*/ 419181 w 4040992"/>
              <a:gd name="connsiteY14" fmla="*/ 1569357 h 4054751"/>
              <a:gd name="connsiteX15" fmla="*/ 209564 w 4040992"/>
              <a:gd name="connsiteY15" fmla="*/ 1676857 h 4054751"/>
              <a:gd name="connsiteX16" fmla="*/ -52 w 4040992"/>
              <a:gd name="connsiteY16" fmla="*/ 1784356 h 4054751"/>
              <a:gd name="connsiteX17" fmla="*/ -52 w 4040992"/>
              <a:gd name="connsiteY17" fmla="*/ 2022666 h 4054751"/>
              <a:gd name="connsiteX18" fmla="*/ -52 w 4040992"/>
              <a:gd name="connsiteY18" fmla="*/ 2260957 h 4054751"/>
              <a:gd name="connsiteX19" fmla="*/ 207267 w 4040992"/>
              <a:gd name="connsiteY19" fmla="*/ 2365289 h 4054751"/>
              <a:gd name="connsiteX20" fmla="*/ 414567 w 4040992"/>
              <a:gd name="connsiteY20" fmla="*/ 2469639 h 4054751"/>
              <a:gd name="connsiteX21" fmla="*/ 449528 w 4040992"/>
              <a:gd name="connsiteY21" fmla="*/ 2571418 h 4054751"/>
              <a:gd name="connsiteX22" fmla="*/ 527157 w 4040992"/>
              <a:gd name="connsiteY22" fmla="*/ 2758634 h 4054751"/>
              <a:gd name="connsiteX23" fmla="*/ 569825 w 4040992"/>
              <a:gd name="connsiteY23" fmla="*/ 2844089 h 4054751"/>
              <a:gd name="connsiteX24" fmla="*/ 502553 w 4040992"/>
              <a:gd name="connsiteY24" fmla="*/ 3055826 h 4054751"/>
              <a:gd name="connsiteX25" fmla="*/ 431909 w 4040992"/>
              <a:gd name="connsiteY25" fmla="*/ 3278055 h 4054751"/>
              <a:gd name="connsiteX26" fmla="*/ 596041 w 4040992"/>
              <a:gd name="connsiteY26" fmla="*/ 3456382 h 4054751"/>
              <a:gd name="connsiteX27" fmla="*/ 763563 w 4040992"/>
              <a:gd name="connsiteY27" fmla="*/ 3624218 h 4054751"/>
              <a:gd name="connsiteX28" fmla="*/ 981739 w 4040992"/>
              <a:gd name="connsiteY28" fmla="*/ 3553204 h 4054751"/>
              <a:gd name="connsiteX29" fmla="*/ 1199915 w 4040992"/>
              <a:gd name="connsiteY29" fmla="*/ 3482190 h 4054751"/>
              <a:gd name="connsiteX30" fmla="*/ 1309002 w 4040992"/>
              <a:gd name="connsiteY30" fmla="*/ 3533675 h 4054751"/>
              <a:gd name="connsiteX31" fmla="*/ 1496775 w 4040992"/>
              <a:gd name="connsiteY31" fmla="*/ 3610951 h 4054751"/>
              <a:gd name="connsiteX32" fmla="*/ 1575441 w 4040992"/>
              <a:gd name="connsiteY32" fmla="*/ 3636740 h 4054751"/>
              <a:gd name="connsiteX33" fmla="*/ 1679415 w 4040992"/>
              <a:gd name="connsiteY33" fmla="*/ 3845702 h 4054751"/>
              <a:gd name="connsiteX34" fmla="*/ 1783371 w 4040992"/>
              <a:gd name="connsiteY34" fmla="*/ 4054682 h 4054751"/>
              <a:gd name="connsiteX35" fmla="*/ 2020444 w 4040992"/>
              <a:gd name="connsiteY35" fmla="*/ 4054682 h 4054751"/>
              <a:gd name="connsiteX36" fmla="*/ 2257518 w 4040992"/>
              <a:gd name="connsiteY36" fmla="*/ 4054682 h 4054751"/>
              <a:gd name="connsiteX37" fmla="*/ 2361251 w 4040992"/>
              <a:gd name="connsiteY37" fmla="*/ 3846167 h 4054751"/>
              <a:gd name="connsiteX38" fmla="*/ 2464985 w 4040992"/>
              <a:gd name="connsiteY38" fmla="*/ 3637654 h 4054751"/>
              <a:gd name="connsiteX39" fmla="*/ 2566180 w 4040992"/>
              <a:gd name="connsiteY39" fmla="*/ 3602491 h 4054751"/>
              <a:gd name="connsiteX40" fmla="*/ 2751674 w 4040992"/>
              <a:gd name="connsiteY40" fmla="*/ 3524769 h 4054751"/>
              <a:gd name="connsiteX41" fmla="*/ 2835954 w 4040992"/>
              <a:gd name="connsiteY41" fmla="*/ 3482190 h 4054751"/>
              <a:gd name="connsiteX42" fmla="*/ 3057965 w 4040992"/>
              <a:gd name="connsiteY42" fmla="*/ 3557769 h 4054751"/>
              <a:gd name="connsiteX43" fmla="*/ 3279994 w 4040992"/>
              <a:gd name="connsiteY43" fmla="*/ 3633349 h 4054751"/>
              <a:gd name="connsiteX44" fmla="*/ 3447183 w 4040992"/>
              <a:gd name="connsiteY44" fmla="*/ 3463537 h 4054751"/>
              <a:gd name="connsiteX45" fmla="*/ 3610018 w 4040992"/>
              <a:gd name="connsiteY45" fmla="*/ 3280645 h 4054751"/>
              <a:gd name="connsiteX46" fmla="*/ 3538336 w 4040992"/>
              <a:gd name="connsiteY46" fmla="*/ 3060671 h 4054751"/>
              <a:gd name="connsiteX47" fmla="*/ 3470990 w 4040992"/>
              <a:gd name="connsiteY47" fmla="*/ 2853778 h 4054751"/>
              <a:gd name="connsiteX48" fmla="*/ 3513695 w 4040992"/>
              <a:gd name="connsiteY48" fmla="*/ 2768249 h 4054751"/>
              <a:gd name="connsiteX49" fmla="*/ 3591361 w 4040992"/>
              <a:gd name="connsiteY49" fmla="*/ 2580958 h 4054751"/>
              <a:gd name="connsiteX50" fmla="*/ 3626322 w 4040992"/>
              <a:gd name="connsiteY50" fmla="*/ 2479180 h 4054751"/>
              <a:gd name="connsiteX51" fmla="*/ 3833622 w 4040992"/>
              <a:gd name="connsiteY51" fmla="*/ 2374829 h 4054751"/>
              <a:gd name="connsiteX52" fmla="*/ 4040941 w 4040992"/>
              <a:gd name="connsiteY52" fmla="*/ 2270498 h 4054751"/>
              <a:gd name="connsiteX53" fmla="*/ 4040941 w 4040992"/>
              <a:gd name="connsiteY53" fmla="*/ 2032076 h 4054751"/>
              <a:gd name="connsiteX54" fmla="*/ 4040941 w 4040992"/>
              <a:gd name="connsiteY54" fmla="*/ 1793636 h 4054751"/>
              <a:gd name="connsiteX55" fmla="*/ 3833622 w 4040992"/>
              <a:gd name="connsiteY55" fmla="*/ 1689304 h 4054751"/>
              <a:gd name="connsiteX56" fmla="*/ 3626322 w 4040992"/>
              <a:gd name="connsiteY56" fmla="*/ 1584954 h 4054751"/>
              <a:gd name="connsiteX57" fmla="*/ 3591361 w 4040992"/>
              <a:gd name="connsiteY57" fmla="*/ 1483194 h 4054751"/>
              <a:gd name="connsiteX58" fmla="*/ 3514066 w 4040992"/>
              <a:gd name="connsiteY58" fmla="*/ 1296630 h 4054751"/>
              <a:gd name="connsiteX59" fmla="*/ 3471732 w 4040992"/>
              <a:gd name="connsiteY59" fmla="*/ 1211846 h 4054751"/>
              <a:gd name="connsiteX60" fmla="*/ 3546766 w 4040992"/>
              <a:gd name="connsiteY60" fmla="*/ 988909 h 4054751"/>
              <a:gd name="connsiteX61" fmla="*/ 3621783 w 4040992"/>
              <a:gd name="connsiteY61" fmla="*/ 765972 h 4054751"/>
              <a:gd name="connsiteX62" fmla="*/ 3449555 w 4040992"/>
              <a:gd name="connsiteY62" fmla="*/ 593683 h 4054751"/>
              <a:gd name="connsiteX63" fmla="*/ 3277326 w 4040992"/>
              <a:gd name="connsiteY63" fmla="*/ 421393 h 4054751"/>
              <a:gd name="connsiteX64" fmla="*/ 3059150 w 4040992"/>
              <a:gd name="connsiteY64" fmla="*/ 496674 h 4054751"/>
              <a:gd name="connsiteX65" fmla="*/ 2840975 w 4040992"/>
              <a:gd name="connsiteY65" fmla="*/ 571956 h 4054751"/>
              <a:gd name="connsiteX66" fmla="*/ 2750859 w 4040992"/>
              <a:gd name="connsiteY66" fmla="*/ 529228 h 4054751"/>
              <a:gd name="connsiteX67" fmla="*/ 2565884 w 4040992"/>
              <a:gd name="connsiteY67" fmla="*/ 454040 h 4054751"/>
              <a:gd name="connsiteX68" fmla="*/ 2471025 w 4040992"/>
              <a:gd name="connsiteY68" fmla="*/ 421561 h 4054751"/>
              <a:gd name="connsiteX69" fmla="*/ 2364142 w 4040992"/>
              <a:gd name="connsiteY69" fmla="*/ 210736 h 4054751"/>
              <a:gd name="connsiteX70" fmla="*/ 2257240 w 4040992"/>
              <a:gd name="connsiteY70" fmla="*/ -70 h 4054751"/>
              <a:gd name="connsiteX71" fmla="*/ 2020315 w 4040992"/>
              <a:gd name="connsiteY71" fmla="*/ -70 h 4054751"/>
              <a:gd name="connsiteX72" fmla="*/ 2020444 w 4040992"/>
              <a:gd name="connsiteY72" fmla="*/ 1321991 h 4054751"/>
              <a:gd name="connsiteX73" fmla="*/ 2329014 w 4040992"/>
              <a:gd name="connsiteY73" fmla="*/ 1388124 h 4054751"/>
              <a:gd name="connsiteX74" fmla="*/ 2709506 w 4040992"/>
              <a:gd name="connsiteY74" fmla="*/ 1850805 h 4054751"/>
              <a:gd name="connsiteX75" fmla="*/ 2709506 w 4040992"/>
              <a:gd name="connsiteY75" fmla="*/ 2213347 h 4054751"/>
              <a:gd name="connsiteX76" fmla="*/ 2205420 w 4040992"/>
              <a:gd name="connsiteY76" fmla="*/ 2723620 h 4054751"/>
              <a:gd name="connsiteX77" fmla="*/ 1873413 w 4040992"/>
              <a:gd name="connsiteY77" fmla="*/ 2732434 h 4054751"/>
              <a:gd name="connsiteX78" fmla="*/ 1517766 w 4040992"/>
              <a:gd name="connsiteY78" fmla="*/ 2537653 h 4054751"/>
              <a:gd name="connsiteX79" fmla="*/ 1580573 w 4040992"/>
              <a:gd name="connsiteY79" fmla="*/ 1470336 h 4054751"/>
              <a:gd name="connsiteX80" fmla="*/ 2020444 w 4040992"/>
              <a:gd name="connsiteY80" fmla="*/ 1321991 h 405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40992" h="4054751">
                <a:moveTo>
                  <a:pt x="1783371" y="-70"/>
                </a:moveTo>
                <a:lnTo>
                  <a:pt x="1679638" y="208425"/>
                </a:lnTo>
                <a:lnTo>
                  <a:pt x="1575904" y="416940"/>
                </a:lnTo>
                <a:lnTo>
                  <a:pt x="1474709" y="452102"/>
                </a:lnTo>
                <a:cubicBezTo>
                  <a:pt x="1419053" y="471438"/>
                  <a:pt x="1335577" y="506406"/>
                  <a:pt x="1289215" y="529824"/>
                </a:cubicBezTo>
                <a:lnTo>
                  <a:pt x="1204935" y="572403"/>
                </a:lnTo>
                <a:lnTo>
                  <a:pt x="983258" y="496954"/>
                </a:lnTo>
                <a:lnTo>
                  <a:pt x="761599" y="421486"/>
                </a:lnTo>
                <a:lnTo>
                  <a:pt x="594762" y="589937"/>
                </a:lnTo>
                <a:lnTo>
                  <a:pt x="427944" y="758407"/>
                </a:lnTo>
                <a:lnTo>
                  <a:pt x="498588" y="977841"/>
                </a:lnTo>
                <a:lnTo>
                  <a:pt x="569250" y="1197274"/>
                </a:lnTo>
                <a:lnTo>
                  <a:pt x="526490" y="1287910"/>
                </a:lnTo>
                <a:cubicBezTo>
                  <a:pt x="502973" y="1337760"/>
                  <a:pt x="469208" y="1421478"/>
                  <a:pt x="451455" y="1473951"/>
                </a:cubicBezTo>
                <a:lnTo>
                  <a:pt x="419181" y="1569357"/>
                </a:lnTo>
                <a:lnTo>
                  <a:pt x="209564" y="1676857"/>
                </a:lnTo>
                <a:lnTo>
                  <a:pt x="-52" y="1784356"/>
                </a:lnTo>
                <a:lnTo>
                  <a:pt x="-52" y="2022666"/>
                </a:lnTo>
                <a:lnTo>
                  <a:pt x="-52" y="2260957"/>
                </a:lnTo>
                <a:lnTo>
                  <a:pt x="207267" y="2365289"/>
                </a:lnTo>
                <a:lnTo>
                  <a:pt x="414567" y="2469639"/>
                </a:lnTo>
                <a:lnTo>
                  <a:pt x="449528" y="2571418"/>
                </a:lnTo>
                <a:cubicBezTo>
                  <a:pt x="468753" y="2627394"/>
                  <a:pt x="503688" y="2711635"/>
                  <a:pt x="527157" y="2758634"/>
                </a:cubicBezTo>
                <a:lnTo>
                  <a:pt x="569825" y="2844089"/>
                </a:lnTo>
                <a:lnTo>
                  <a:pt x="502553" y="3055826"/>
                </a:lnTo>
                <a:cubicBezTo>
                  <a:pt x="465557" y="3172286"/>
                  <a:pt x="433777" y="3272286"/>
                  <a:pt x="431909" y="3278055"/>
                </a:cubicBezTo>
                <a:cubicBezTo>
                  <a:pt x="430041" y="3283824"/>
                  <a:pt x="503900" y="3364076"/>
                  <a:pt x="596041" y="3456382"/>
                </a:cubicBezTo>
                <a:lnTo>
                  <a:pt x="763563" y="3624218"/>
                </a:lnTo>
                <a:lnTo>
                  <a:pt x="981739" y="3553204"/>
                </a:lnTo>
                <a:lnTo>
                  <a:pt x="1199915" y="3482190"/>
                </a:lnTo>
                <a:lnTo>
                  <a:pt x="1309002" y="3533675"/>
                </a:lnTo>
                <a:cubicBezTo>
                  <a:pt x="1369001" y="3561993"/>
                  <a:pt x="1453503" y="3596768"/>
                  <a:pt x="1496775" y="3610951"/>
                </a:cubicBezTo>
                <a:lnTo>
                  <a:pt x="1575441" y="3636740"/>
                </a:lnTo>
                <a:lnTo>
                  <a:pt x="1679415" y="3845702"/>
                </a:lnTo>
                <a:lnTo>
                  <a:pt x="1783371" y="4054682"/>
                </a:lnTo>
                <a:lnTo>
                  <a:pt x="2020444" y="4054682"/>
                </a:lnTo>
                <a:lnTo>
                  <a:pt x="2257518" y="4054682"/>
                </a:lnTo>
                <a:lnTo>
                  <a:pt x="2361251" y="3846167"/>
                </a:lnTo>
                <a:lnTo>
                  <a:pt x="2464985" y="3637654"/>
                </a:lnTo>
                <a:lnTo>
                  <a:pt x="2566180" y="3602491"/>
                </a:lnTo>
                <a:cubicBezTo>
                  <a:pt x="2621836" y="3583155"/>
                  <a:pt x="2705313" y="3548187"/>
                  <a:pt x="2751674" y="3524769"/>
                </a:cubicBezTo>
                <a:lnTo>
                  <a:pt x="2835954" y="3482190"/>
                </a:lnTo>
                <a:lnTo>
                  <a:pt x="3057965" y="3557769"/>
                </a:lnTo>
                <a:lnTo>
                  <a:pt x="3279994" y="3633349"/>
                </a:lnTo>
                <a:lnTo>
                  <a:pt x="3447183" y="3463537"/>
                </a:lnTo>
                <a:cubicBezTo>
                  <a:pt x="3544761" y="3364432"/>
                  <a:pt x="3612553" y="3288279"/>
                  <a:pt x="3610018" y="3280645"/>
                </a:cubicBezTo>
                <a:cubicBezTo>
                  <a:pt x="3607630" y="3273452"/>
                  <a:pt x="3575375" y="3174464"/>
                  <a:pt x="3538336" y="3060671"/>
                </a:cubicBezTo>
                <a:lnTo>
                  <a:pt x="3470990" y="2853778"/>
                </a:lnTo>
                <a:lnTo>
                  <a:pt x="3513695" y="2768249"/>
                </a:lnTo>
                <a:cubicBezTo>
                  <a:pt x="3537185" y="2721208"/>
                  <a:pt x="3572136" y="2636935"/>
                  <a:pt x="3591361" y="2580958"/>
                </a:cubicBezTo>
                <a:lnTo>
                  <a:pt x="3626322" y="2479180"/>
                </a:lnTo>
                <a:lnTo>
                  <a:pt x="3833622" y="2374829"/>
                </a:lnTo>
                <a:lnTo>
                  <a:pt x="4040941" y="2270498"/>
                </a:lnTo>
                <a:lnTo>
                  <a:pt x="4040941" y="2032076"/>
                </a:lnTo>
                <a:lnTo>
                  <a:pt x="4040941" y="1793636"/>
                </a:lnTo>
                <a:lnTo>
                  <a:pt x="3833622" y="1689304"/>
                </a:lnTo>
                <a:lnTo>
                  <a:pt x="3626322" y="1584954"/>
                </a:lnTo>
                <a:lnTo>
                  <a:pt x="3591361" y="1483194"/>
                </a:lnTo>
                <a:cubicBezTo>
                  <a:pt x="3572136" y="1427217"/>
                  <a:pt x="3537350" y="1343259"/>
                  <a:pt x="3514066" y="1296630"/>
                </a:cubicBezTo>
                <a:lnTo>
                  <a:pt x="3471732" y="1211846"/>
                </a:lnTo>
                <a:lnTo>
                  <a:pt x="3546766" y="988909"/>
                </a:lnTo>
                <a:lnTo>
                  <a:pt x="3621783" y="765972"/>
                </a:lnTo>
                <a:lnTo>
                  <a:pt x="3449555" y="593683"/>
                </a:lnTo>
                <a:lnTo>
                  <a:pt x="3277326" y="421393"/>
                </a:lnTo>
                <a:lnTo>
                  <a:pt x="3059150" y="496674"/>
                </a:lnTo>
                <a:lnTo>
                  <a:pt x="2840975" y="571956"/>
                </a:lnTo>
                <a:lnTo>
                  <a:pt x="2750859" y="529228"/>
                </a:lnTo>
                <a:cubicBezTo>
                  <a:pt x="2701295" y="505727"/>
                  <a:pt x="2618057" y="471895"/>
                  <a:pt x="2565884" y="454040"/>
                </a:cubicBezTo>
                <a:lnTo>
                  <a:pt x="2471025" y="421561"/>
                </a:lnTo>
                <a:lnTo>
                  <a:pt x="2364142" y="210736"/>
                </a:lnTo>
                <a:lnTo>
                  <a:pt x="2257240" y="-70"/>
                </a:lnTo>
                <a:lnTo>
                  <a:pt x="2020315" y="-70"/>
                </a:lnTo>
                <a:close/>
                <a:moveTo>
                  <a:pt x="2020444" y="1321991"/>
                </a:moveTo>
                <a:cubicBezTo>
                  <a:pt x="2154608" y="1321991"/>
                  <a:pt x="2221015" y="1336224"/>
                  <a:pt x="2329014" y="1388124"/>
                </a:cubicBezTo>
                <a:cubicBezTo>
                  <a:pt x="2512242" y="1476175"/>
                  <a:pt x="2654356" y="1648990"/>
                  <a:pt x="2709506" y="1850805"/>
                </a:cubicBezTo>
                <a:cubicBezTo>
                  <a:pt x="2732927" y="1936513"/>
                  <a:pt x="2732927" y="2127640"/>
                  <a:pt x="2709506" y="2213347"/>
                </a:cubicBezTo>
                <a:cubicBezTo>
                  <a:pt x="2642083" y="2460071"/>
                  <a:pt x="2447166" y="2657383"/>
                  <a:pt x="2205420" y="2723620"/>
                </a:cubicBezTo>
                <a:cubicBezTo>
                  <a:pt x="2122572" y="2746320"/>
                  <a:pt x="1955248" y="2750756"/>
                  <a:pt x="1873413" y="2732434"/>
                </a:cubicBezTo>
                <a:cubicBezTo>
                  <a:pt x="1737461" y="2701995"/>
                  <a:pt x="1613872" y="2634312"/>
                  <a:pt x="1517766" y="2537653"/>
                </a:cubicBezTo>
                <a:cubicBezTo>
                  <a:pt x="1218474" y="2236635"/>
                  <a:pt x="1248390" y="1728257"/>
                  <a:pt x="1580573" y="1470336"/>
                </a:cubicBezTo>
                <a:cubicBezTo>
                  <a:pt x="1716937" y="1364458"/>
                  <a:pt x="1842874" y="1321991"/>
                  <a:pt x="2020444" y="1321991"/>
                </a:cubicBezTo>
                <a:close/>
              </a:path>
            </a:pathLst>
          </a:custGeom>
          <a:ln w="9478" cap="flat">
            <a:noFill/>
            <a:prstDash val="solid"/>
            <a:miter/>
          </a:ln>
        </p:spPr>
        <p:txBody>
          <a:bodyPr rtlCol="0" anchor="ctr"/>
          <a:lstStyle/>
          <a:p>
            <a:endParaRPr lang="en-LT"/>
          </a:p>
        </p:txBody>
      </p:sp>
      <p:sp useBgFill="1">
        <p:nvSpPr>
          <p:cNvPr id="24" name="Graphic 22">
            <a:extLst>
              <a:ext uri="{FF2B5EF4-FFF2-40B4-BE49-F238E27FC236}">
                <a16:creationId xmlns:a16="http://schemas.microsoft.com/office/drawing/2014/main" id="{480C9633-F820-3D45-9499-D282F58F0A66}"/>
              </a:ext>
            </a:extLst>
          </p:cNvPr>
          <p:cNvSpPr/>
          <p:nvPr/>
        </p:nvSpPr>
        <p:spPr>
          <a:xfrm>
            <a:off x="202281" y="616947"/>
            <a:ext cx="3095840" cy="3106380"/>
          </a:xfrm>
          <a:custGeom>
            <a:avLst/>
            <a:gdLst>
              <a:gd name="connsiteX0" fmla="*/ 1783371 w 4040992"/>
              <a:gd name="connsiteY0" fmla="*/ -70 h 4054751"/>
              <a:gd name="connsiteX1" fmla="*/ 1679638 w 4040992"/>
              <a:gd name="connsiteY1" fmla="*/ 208425 h 4054751"/>
              <a:gd name="connsiteX2" fmla="*/ 1575904 w 4040992"/>
              <a:gd name="connsiteY2" fmla="*/ 416940 h 4054751"/>
              <a:gd name="connsiteX3" fmla="*/ 1474709 w 4040992"/>
              <a:gd name="connsiteY3" fmla="*/ 452102 h 4054751"/>
              <a:gd name="connsiteX4" fmla="*/ 1289215 w 4040992"/>
              <a:gd name="connsiteY4" fmla="*/ 529824 h 4054751"/>
              <a:gd name="connsiteX5" fmla="*/ 1204935 w 4040992"/>
              <a:gd name="connsiteY5" fmla="*/ 572403 h 4054751"/>
              <a:gd name="connsiteX6" fmla="*/ 983258 w 4040992"/>
              <a:gd name="connsiteY6" fmla="*/ 496954 h 4054751"/>
              <a:gd name="connsiteX7" fmla="*/ 761599 w 4040992"/>
              <a:gd name="connsiteY7" fmla="*/ 421486 h 4054751"/>
              <a:gd name="connsiteX8" fmla="*/ 594762 w 4040992"/>
              <a:gd name="connsiteY8" fmla="*/ 589937 h 4054751"/>
              <a:gd name="connsiteX9" fmla="*/ 427944 w 4040992"/>
              <a:gd name="connsiteY9" fmla="*/ 758407 h 4054751"/>
              <a:gd name="connsiteX10" fmla="*/ 498588 w 4040992"/>
              <a:gd name="connsiteY10" fmla="*/ 977841 h 4054751"/>
              <a:gd name="connsiteX11" fmla="*/ 569250 w 4040992"/>
              <a:gd name="connsiteY11" fmla="*/ 1197274 h 4054751"/>
              <a:gd name="connsiteX12" fmla="*/ 526490 w 4040992"/>
              <a:gd name="connsiteY12" fmla="*/ 1287910 h 4054751"/>
              <a:gd name="connsiteX13" fmla="*/ 451455 w 4040992"/>
              <a:gd name="connsiteY13" fmla="*/ 1473951 h 4054751"/>
              <a:gd name="connsiteX14" fmla="*/ 419181 w 4040992"/>
              <a:gd name="connsiteY14" fmla="*/ 1569357 h 4054751"/>
              <a:gd name="connsiteX15" fmla="*/ 209564 w 4040992"/>
              <a:gd name="connsiteY15" fmla="*/ 1676857 h 4054751"/>
              <a:gd name="connsiteX16" fmla="*/ -52 w 4040992"/>
              <a:gd name="connsiteY16" fmla="*/ 1784356 h 4054751"/>
              <a:gd name="connsiteX17" fmla="*/ -52 w 4040992"/>
              <a:gd name="connsiteY17" fmla="*/ 2022666 h 4054751"/>
              <a:gd name="connsiteX18" fmla="*/ -52 w 4040992"/>
              <a:gd name="connsiteY18" fmla="*/ 2260957 h 4054751"/>
              <a:gd name="connsiteX19" fmla="*/ 207267 w 4040992"/>
              <a:gd name="connsiteY19" fmla="*/ 2365289 h 4054751"/>
              <a:gd name="connsiteX20" fmla="*/ 414567 w 4040992"/>
              <a:gd name="connsiteY20" fmla="*/ 2469639 h 4054751"/>
              <a:gd name="connsiteX21" fmla="*/ 449528 w 4040992"/>
              <a:gd name="connsiteY21" fmla="*/ 2571418 h 4054751"/>
              <a:gd name="connsiteX22" fmla="*/ 527157 w 4040992"/>
              <a:gd name="connsiteY22" fmla="*/ 2758634 h 4054751"/>
              <a:gd name="connsiteX23" fmla="*/ 569825 w 4040992"/>
              <a:gd name="connsiteY23" fmla="*/ 2844089 h 4054751"/>
              <a:gd name="connsiteX24" fmla="*/ 502553 w 4040992"/>
              <a:gd name="connsiteY24" fmla="*/ 3055826 h 4054751"/>
              <a:gd name="connsiteX25" fmla="*/ 431909 w 4040992"/>
              <a:gd name="connsiteY25" fmla="*/ 3278055 h 4054751"/>
              <a:gd name="connsiteX26" fmla="*/ 596041 w 4040992"/>
              <a:gd name="connsiteY26" fmla="*/ 3456382 h 4054751"/>
              <a:gd name="connsiteX27" fmla="*/ 763563 w 4040992"/>
              <a:gd name="connsiteY27" fmla="*/ 3624218 h 4054751"/>
              <a:gd name="connsiteX28" fmla="*/ 981739 w 4040992"/>
              <a:gd name="connsiteY28" fmla="*/ 3553204 h 4054751"/>
              <a:gd name="connsiteX29" fmla="*/ 1199915 w 4040992"/>
              <a:gd name="connsiteY29" fmla="*/ 3482190 h 4054751"/>
              <a:gd name="connsiteX30" fmla="*/ 1309002 w 4040992"/>
              <a:gd name="connsiteY30" fmla="*/ 3533675 h 4054751"/>
              <a:gd name="connsiteX31" fmla="*/ 1496775 w 4040992"/>
              <a:gd name="connsiteY31" fmla="*/ 3610951 h 4054751"/>
              <a:gd name="connsiteX32" fmla="*/ 1575441 w 4040992"/>
              <a:gd name="connsiteY32" fmla="*/ 3636740 h 4054751"/>
              <a:gd name="connsiteX33" fmla="*/ 1679415 w 4040992"/>
              <a:gd name="connsiteY33" fmla="*/ 3845702 h 4054751"/>
              <a:gd name="connsiteX34" fmla="*/ 1783371 w 4040992"/>
              <a:gd name="connsiteY34" fmla="*/ 4054682 h 4054751"/>
              <a:gd name="connsiteX35" fmla="*/ 2020444 w 4040992"/>
              <a:gd name="connsiteY35" fmla="*/ 4054682 h 4054751"/>
              <a:gd name="connsiteX36" fmla="*/ 2257518 w 4040992"/>
              <a:gd name="connsiteY36" fmla="*/ 4054682 h 4054751"/>
              <a:gd name="connsiteX37" fmla="*/ 2361251 w 4040992"/>
              <a:gd name="connsiteY37" fmla="*/ 3846167 h 4054751"/>
              <a:gd name="connsiteX38" fmla="*/ 2464985 w 4040992"/>
              <a:gd name="connsiteY38" fmla="*/ 3637654 h 4054751"/>
              <a:gd name="connsiteX39" fmla="*/ 2566180 w 4040992"/>
              <a:gd name="connsiteY39" fmla="*/ 3602491 h 4054751"/>
              <a:gd name="connsiteX40" fmla="*/ 2751674 w 4040992"/>
              <a:gd name="connsiteY40" fmla="*/ 3524769 h 4054751"/>
              <a:gd name="connsiteX41" fmla="*/ 2835954 w 4040992"/>
              <a:gd name="connsiteY41" fmla="*/ 3482190 h 4054751"/>
              <a:gd name="connsiteX42" fmla="*/ 3057965 w 4040992"/>
              <a:gd name="connsiteY42" fmla="*/ 3557769 h 4054751"/>
              <a:gd name="connsiteX43" fmla="*/ 3279994 w 4040992"/>
              <a:gd name="connsiteY43" fmla="*/ 3633349 h 4054751"/>
              <a:gd name="connsiteX44" fmla="*/ 3447183 w 4040992"/>
              <a:gd name="connsiteY44" fmla="*/ 3463537 h 4054751"/>
              <a:gd name="connsiteX45" fmla="*/ 3610018 w 4040992"/>
              <a:gd name="connsiteY45" fmla="*/ 3280645 h 4054751"/>
              <a:gd name="connsiteX46" fmla="*/ 3538336 w 4040992"/>
              <a:gd name="connsiteY46" fmla="*/ 3060671 h 4054751"/>
              <a:gd name="connsiteX47" fmla="*/ 3470990 w 4040992"/>
              <a:gd name="connsiteY47" fmla="*/ 2853778 h 4054751"/>
              <a:gd name="connsiteX48" fmla="*/ 3513695 w 4040992"/>
              <a:gd name="connsiteY48" fmla="*/ 2768249 h 4054751"/>
              <a:gd name="connsiteX49" fmla="*/ 3591361 w 4040992"/>
              <a:gd name="connsiteY49" fmla="*/ 2580958 h 4054751"/>
              <a:gd name="connsiteX50" fmla="*/ 3626322 w 4040992"/>
              <a:gd name="connsiteY50" fmla="*/ 2479180 h 4054751"/>
              <a:gd name="connsiteX51" fmla="*/ 3833622 w 4040992"/>
              <a:gd name="connsiteY51" fmla="*/ 2374829 h 4054751"/>
              <a:gd name="connsiteX52" fmla="*/ 4040941 w 4040992"/>
              <a:gd name="connsiteY52" fmla="*/ 2270498 h 4054751"/>
              <a:gd name="connsiteX53" fmla="*/ 4040941 w 4040992"/>
              <a:gd name="connsiteY53" fmla="*/ 2032076 h 4054751"/>
              <a:gd name="connsiteX54" fmla="*/ 4040941 w 4040992"/>
              <a:gd name="connsiteY54" fmla="*/ 1793636 h 4054751"/>
              <a:gd name="connsiteX55" fmla="*/ 3833622 w 4040992"/>
              <a:gd name="connsiteY55" fmla="*/ 1689304 h 4054751"/>
              <a:gd name="connsiteX56" fmla="*/ 3626322 w 4040992"/>
              <a:gd name="connsiteY56" fmla="*/ 1584954 h 4054751"/>
              <a:gd name="connsiteX57" fmla="*/ 3591361 w 4040992"/>
              <a:gd name="connsiteY57" fmla="*/ 1483194 h 4054751"/>
              <a:gd name="connsiteX58" fmla="*/ 3514066 w 4040992"/>
              <a:gd name="connsiteY58" fmla="*/ 1296630 h 4054751"/>
              <a:gd name="connsiteX59" fmla="*/ 3471732 w 4040992"/>
              <a:gd name="connsiteY59" fmla="*/ 1211846 h 4054751"/>
              <a:gd name="connsiteX60" fmla="*/ 3546766 w 4040992"/>
              <a:gd name="connsiteY60" fmla="*/ 988909 h 4054751"/>
              <a:gd name="connsiteX61" fmla="*/ 3621783 w 4040992"/>
              <a:gd name="connsiteY61" fmla="*/ 765972 h 4054751"/>
              <a:gd name="connsiteX62" fmla="*/ 3449555 w 4040992"/>
              <a:gd name="connsiteY62" fmla="*/ 593683 h 4054751"/>
              <a:gd name="connsiteX63" fmla="*/ 3277326 w 4040992"/>
              <a:gd name="connsiteY63" fmla="*/ 421393 h 4054751"/>
              <a:gd name="connsiteX64" fmla="*/ 3059150 w 4040992"/>
              <a:gd name="connsiteY64" fmla="*/ 496674 h 4054751"/>
              <a:gd name="connsiteX65" fmla="*/ 2840975 w 4040992"/>
              <a:gd name="connsiteY65" fmla="*/ 571956 h 4054751"/>
              <a:gd name="connsiteX66" fmla="*/ 2750859 w 4040992"/>
              <a:gd name="connsiteY66" fmla="*/ 529228 h 4054751"/>
              <a:gd name="connsiteX67" fmla="*/ 2565884 w 4040992"/>
              <a:gd name="connsiteY67" fmla="*/ 454040 h 4054751"/>
              <a:gd name="connsiteX68" fmla="*/ 2471025 w 4040992"/>
              <a:gd name="connsiteY68" fmla="*/ 421561 h 4054751"/>
              <a:gd name="connsiteX69" fmla="*/ 2364142 w 4040992"/>
              <a:gd name="connsiteY69" fmla="*/ 210736 h 4054751"/>
              <a:gd name="connsiteX70" fmla="*/ 2257240 w 4040992"/>
              <a:gd name="connsiteY70" fmla="*/ -70 h 4054751"/>
              <a:gd name="connsiteX71" fmla="*/ 2020315 w 4040992"/>
              <a:gd name="connsiteY71" fmla="*/ -70 h 4054751"/>
              <a:gd name="connsiteX72" fmla="*/ 2020444 w 4040992"/>
              <a:gd name="connsiteY72" fmla="*/ 1321991 h 4054751"/>
              <a:gd name="connsiteX73" fmla="*/ 2329014 w 4040992"/>
              <a:gd name="connsiteY73" fmla="*/ 1388124 h 4054751"/>
              <a:gd name="connsiteX74" fmla="*/ 2709506 w 4040992"/>
              <a:gd name="connsiteY74" fmla="*/ 1850805 h 4054751"/>
              <a:gd name="connsiteX75" fmla="*/ 2709506 w 4040992"/>
              <a:gd name="connsiteY75" fmla="*/ 2213347 h 4054751"/>
              <a:gd name="connsiteX76" fmla="*/ 2205420 w 4040992"/>
              <a:gd name="connsiteY76" fmla="*/ 2723620 h 4054751"/>
              <a:gd name="connsiteX77" fmla="*/ 1873413 w 4040992"/>
              <a:gd name="connsiteY77" fmla="*/ 2732434 h 4054751"/>
              <a:gd name="connsiteX78" fmla="*/ 1517766 w 4040992"/>
              <a:gd name="connsiteY78" fmla="*/ 2537653 h 4054751"/>
              <a:gd name="connsiteX79" fmla="*/ 1580573 w 4040992"/>
              <a:gd name="connsiteY79" fmla="*/ 1470336 h 4054751"/>
              <a:gd name="connsiteX80" fmla="*/ 2020444 w 4040992"/>
              <a:gd name="connsiteY80" fmla="*/ 1321991 h 405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40992" h="4054751">
                <a:moveTo>
                  <a:pt x="1783371" y="-70"/>
                </a:moveTo>
                <a:lnTo>
                  <a:pt x="1679638" y="208425"/>
                </a:lnTo>
                <a:lnTo>
                  <a:pt x="1575904" y="416940"/>
                </a:lnTo>
                <a:lnTo>
                  <a:pt x="1474709" y="452102"/>
                </a:lnTo>
                <a:cubicBezTo>
                  <a:pt x="1419053" y="471438"/>
                  <a:pt x="1335577" y="506406"/>
                  <a:pt x="1289215" y="529824"/>
                </a:cubicBezTo>
                <a:lnTo>
                  <a:pt x="1204935" y="572403"/>
                </a:lnTo>
                <a:lnTo>
                  <a:pt x="983258" y="496954"/>
                </a:lnTo>
                <a:lnTo>
                  <a:pt x="761599" y="421486"/>
                </a:lnTo>
                <a:lnTo>
                  <a:pt x="594762" y="589937"/>
                </a:lnTo>
                <a:lnTo>
                  <a:pt x="427944" y="758407"/>
                </a:lnTo>
                <a:lnTo>
                  <a:pt x="498588" y="977841"/>
                </a:lnTo>
                <a:lnTo>
                  <a:pt x="569250" y="1197274"/>
                </a:lnTo>
                <a:lnTo>
                  <a:pt x="526490" y="1287910"/>
                </a:lnTo>
                <a:cubicBezTo>
                  <a:pt x="502973" y="1337760"/>
                  <a:pt x="469208" y="1421478"/>
                  <a:pt x="451455" y="1473951"/>
                </a:cubicBezTo>
                <a:lnTo>
                  <a:pt x="419181" y="1569357"/>
                </a:lnTo>
                <a:lnTo>
                  <a:pt x="209564" y="1676857"/>
                </a:lnTo>
                <a:lnTo>
                  <a:pt x="-52" y="1784356"/>
                </a:lnTo>
                <a:lnTo>
                  <a:pt x="-52" y="2022666"/>
                </a:lnTo>
                <a:lnTo>
                  <a:pt x="-52" y="2260957"/>
                </a:lnTo>
                <a:lnTo>
                  <a:pt x="207267" y="2365289"/>
                </a:lnTo>
                <a:lnTo>
                  <a:pt x="414567" y="2469639"/>
                </a:lnTo>
                <a:lnTo>
                  <a:pt x="449528" y="2571418"/>
                </a:lnTo>
                <a:cubicBezTo>
                  <a:pt x="468753" y="2627394"/>
                  <a:pt x="503688" y="2711635"/>
                  <a:pt x="527157" y="2758634"/>
                </a:cubicBezTo>
                <a:lnTo>
                  <a:pt x="569825" y="2844089"/>
                </a:lnTo>
                <a:lnTo>
                  <a:pt x="502553" y="3055826"/>
                </a:lnTo>
                <a:cubicBezTo>
                  <a:pt x="465557" y="3172286"/>
                  <a:pt x="433777" y="3272286"/>
                  <a:pt x="431909" y="3278055"/>
                </a:cubicBezTo>
                <a:cubicBezTo>
                  <a:pt x="430041" y="3283824"/>
                  <a:pt x="503900" y="3364076"/>
                  <a:pt x="596041" y="3456382"/>
                </a:cubicBezTo>
                <a:lnTo>
                  <a:pt x="763563" y="3624218"/>
                </a:lnTo>
                <a:lnTo>
                  <a:pt x="981739" y="3553204"/>
                </a:lnTo>
                <a:lnTo>
                  <a:pt x="1199915" y="3482190"/>
                </a:lnTo>
                <a:lnTo>
                  <a:pt x="1309002" y="3533675"/>
                </a:lnTo>
                <a:cubicBezTo>
                  <a:pt x="1369001" y="3561993"/>
                  <a:pt x="1453503" y="3596768"/>
                  <a:pt x="1496775" y="3610951"/>
                </a:cubicBezTo>
                <a:lnTo>
                  <a:pt x="1575441" y="3636740"/>
                </a:lnTo>
                <a:lnTo>
                  <a:pt x="1679415" y="3845702"/>
                </a:lnTo>
                <a:lnTo>
                  <a:pt x="1783371" y="4054682"/>
                </a:lnTo>
                <a:lnTo>
                  <a:pt x="2020444" y="4054682"/>
                </a:lnTo>
                <a:lnTo>
                  <a:pt x="2257518" y="4054682"/>
                </a:lnTo>
                <a:lnTo>
                  <a:pt x="2361251" y="3846167"/>
                </a:lnTo>
                <a:lnTo>
                  <a:pt x="2464985" y="3637654"/>
                </a:lnTo>
                <a:lnTo>
                  <a:pt x="2566180" y="3602491"/>
                </a:lnTo>
                <a:cubicBezTo>
                  <a:pt x="2621836" y="3583155"/>
                  <a:pt x="2705313" y="3548187"/>
                  <a:pt x="2751674" y="3524769"/>
                </a:cubicBezTo>
                <a:lnTo>
                  <a:pt x="2835954" y="3482190"/>
                </a:lnTo>
                <a:lnTo>
                  <a:pt x="3057965" y="3557769"/>
                </a:lnTo>
                <a:lnTo>
                  <a:pt x="3279994" y="3633349"/>
                </a:lnTo>
                <a:lnTo>
                  <a:pt x="3447183" y="3463537"/>
                </a:lnTo>
                <a:cubicBezTo>
                  <a:pt x="3544761" y="3364432"/>
                  <a:pt x="3612553" y="3288279"/>
                  <a:pt x="3610018" y="3280645"/>
                </a:cubicBezTo>
                <a:cubicBezTo>
                  <a:pt x="3607630" y="3273452"/>
                  <a:pt x="3575375" y="3174464"/>
                  <a:pt x="3538336" y="3060671"/>
                </a:cubicBezTo>
                <a:lnTo>
                  <a:pt x="3470990" y="2853778"/>
                </a:lnTo>
                <a:lnTo>
                  <a:pt x="3513695" y="2768249"/>
                </a:lnTo>
                <a:cubicBezTo>
                  <a:pt x="3537185" y="2721208"/>
                  <a:pt x="3572136" y="2636935"/>
                  <a:pt x="3591361" y="2580958"/>
                </a:cubicBezTo>
                <a:lnTo>
                  <a:pt x="3626322" y="2479180"/>
                </a:lnTo>
                <a:lnTo>
                  <a:pt x="3833622" y="2374829"/>
                </a:lnTo>
                <a:lnTo>
                  <a:pt x="4040941" y="2270498"/>
                </a:lnTo>
                <a:lnTo>
                  <a:pt x="4040941" y="2032076"/>
                </a:lnTo>
                <a:lnTo>
                  <a:pt x="4040941" y="1793636"/>
                </a:lnTo>
                <a:lnTo>
                  <a:pt x="3833622" y="1689304"/>
                </a:lnTo>
                <a:lnTo>
                  <a:pt x="3626322" y="1584954"/>
                </a:lnTo>
                <a:lnTo>
                  <a:pt x="3591361" y="1483194"/>
                </a:lnTo>
                <a:cubicBezTo>
                  <a:pt x="3572136" y="1427217"/>
                  <a:pt x="3537350" y="1343259"/>
                  <a:pt x="3514066" y="1296630"/>
                </a:cubicBezTo>
                <a:lnTo>
                  <a:pt x="3471732" y="1211846"/>
                </a:lnTo>
                <a:lnTo>
                  <a:pt x="3546766" y="988909"/>
                </a:lnTo>
                <a:lnTo>
                  <a:pt x="3621783" y="765972"/>
                </a:lnTo>
                <a:lnTo>
                  <a:pt x="3449555" y="593683"/>
                </a:lnTo>
                <a:lnTo>
                  <a:pt x="3277326" y="421393"/>
                </a:lnTo>
                <a:lnTo>
                  <a:pt x="3059150" y="496674"/>
                </a:lnTo>
                <a:lnTo>
                  <a:pt x="2840975" y="571956"/>
                </a:lnTo>
                <a:lnTo>
                  <a:pt x="2750859" y="529228"/>
                </a:lnTo>
                <a:cubicBezTo>
                  <a:pt x="2701295" y="505727"/>
                  <a:pt x="2618057" y="471895"/>
                  <a:pt x="2565884" y="454040"/>
                </a:cubicBezTo>
                <a:lnTo>
                  <a:pt x="2471025" y="421561"/>
                </a:lnTo>
                <a:lnTo>
                  <a:pt x="2364142" y="210736"/>
                </a:lnTo>
                <a:lnTo>
                  <a:pt x="2257240" y="-70"/>
                </a:lnTo>
                <a:lnTo>
                  <a:pt x="2020315" y="-70"/>
                </a:lnTo>
                <a:close/>
                <a:moveTo>
                  <a:pt x="2020444" y="1321991"/>
                </a:moveTo>
                <a:cubicBezTo>
                  <a:pt x="2154608" y="1321991"/>
                  <a:pt x="2221015" y="1336224"/>
                  <a:pt x="2329014" y="1388124"/>
                </a:cubicBezTo>
                <a:cubicBezTo>
                  <a:pt x="2512242" y="1476175"/>
                  <a:pt x="2654356" y="1648990"/>
                  <a:pt x="2709506" y="1850805"/>
                </a:cubicBezTo>
                <a:cubicBezTo>
                  <a:pt x="2732927" y="1936513"/>
                  <a:pt x="2732927" y="2127640"/>
                  <a:pt x="2709506" y="2213347"/>
                </a:cubicBezTo>
                <a:cubicBezTo>
                  <a:pt x="2642083" y="2460071"/>
                  <a:pt x="2447166" y="2657383"/>
                  <a:pt x="2205420" y="2723620"/>
                </a:cubicBezTo>
                <a:cubicBezTo>
                  <a:pt x="2122572" y="2746320"/>
                  <a:pt x="1955248" y="2750756"/>
                  <a:pt x="1873413" y="2732434"/>
                </a:cubicBezTo>
                <a:cubicBezTo>
                  <a:pt x="1737461" y="2701995"/>
                  <a:pt x="1613872" y="2634312"/>
                  <a:pt x="1517766" y="2537653"/>
                </a:cubicBezTo>
                <a:cubicBezTo>
                  <a:pt x="1218474" y="2236635"/>
                  <a:pt x="1248390" y="1728257"/>
                  <a:pt x="1580573" y="1470336"/>
                </a:cubicBezTo>
                <a:cubicBezTo>
                  <a:pt x="1716937" y="1364458"/>
                  <a:pt x="1842874" y="1321991"/>
                  <a:pt x="2020444" y="1321991"/>
                </a:cubicBezTo>
                <a:close/>
              </a:path>
            </a:pathLst>
          </a:custGeom>
          <a:ln w="9478" cap="flat">
            <a:noFill/>
            <a:prstDash val="solid"/>
            <a:miter/>
          </a:ln>
        </p:spPr>
        <p:txBody>
          <a:bodyPr rtlCol="0" anchor="ctr"/>
          <a:lstStyle/>
          <a:p>
            <a:endParaRPr lang="en-LT"/>
          </a:p>
        </p:txBody>
      </p:sp>
      <p:sp>
        <p:nvSpPr>
          <p:cNvPr id="2" name="Oval 1">
            <a:extLst>
              <a:ext uri="{FF2B5EF4-FFF2-40B4-BE49-F238E27FC236}">
                <a16:creationId xmlns:a16="http://schemas.microsoft.com/office/drawing/2014/main" id="{B8A42B65-566C-0A41-B8C2-5032B07BD196}"/>
              </a:ext>
            </a:extLst>
          </p:cNvPr>
          <p:cNvSpPr/>
          <p:nvPr/>
        </p:nvSpPr>
        <p:spPr>
          <a:xfrm>
            <a:off x="-1364972" y="-4031970"/>
            <a:ext cx="14921946" cy="14921942"/>
          </a:xfrm>
          <a:prstGeom prst="ellipse">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8000" b="1" i="0" u="none" strike="noStrike" kern="1200" cap="none" spc="-150" normalizeH="0" baseline="0" noProof="0">
              <a:ln>
                <a:noFill/>
              </a:ln>
              <a:solidFill>
                <a:prstClr val="white"/>
              </a:solidFill>
              <a:effectLst/>
              <a:uLnTx/>
              <a:uFillTx/>
              <a:latin typeface="Raleway" panose="020B0503030101060003" pitchFamily="34" charset="77"/>
              <a:ea typeface="+mn-ea"/>
              <a:cs typeface="+mn-cs"/>
            </a:endParaRPr>
          </a:p>
        </p:txBody>
      </p:sp>
      <p:sp>
        <p:nvSpPr>
          <p:cNvPr id="6" name="Rectangle 5">
            <a:extLst>
              <a:ext uri="{FF2B5EF4-FFF2-40B4-BE49-F238E27FC236}">
                <a16:creationId xmlns:a16="http://schemas.microsoft.com/office/drawing/2014/main" id="{86BA49A1-C4F8-6543-8240-061A4699B32F}"/>
              </a:ext>
            </a:extLst>
          </p:cNvPr>
          <p:cNvSpPr/>
          <p:nvPr/>
        </p:nvSpPr>
        <p:spPr>
          <a:xfrm>
            <a:off x="4698720" y="1684779"/>
            <a:ext cx="239520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M" sz="4400" b="1" i="0" u="none" strike="noStrike" kern="1200" cap="none" spc="-150" normalizeH="0" baseline="0" noProof="0">
                <a:ln>
                  <a:noFill/>
                </a:ln>
                <a:solidFill>
                  <a:prstClr val="white"/>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rPr>
              <a:t>TRAFICS</a:t>
            </a:r>
            <a:endParaRPr kumimoji="0" lang="en-LT" sz="4400" b="1" i="0" u="none" strike="noStrike" kern="1200" cap="none" spc="-150" normalizeH="0" baseline="0" noProof="0">
              <a:ln>
                <a:noFill/>
              </a:ln>
              <a:solidFill>
                <a:prstClr val="white"/>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endParaRPr>
          </a:p>
        </p:txBody>
      </p:sp>
      <p:pic>
        <p:nvPicPr>
          <p:cNvPr id="13" name="Graphic 12" descr="Graphique à barres avec un remplissage uni">
            <a:extLst>
              <a:ext uri="{FF2B5EF4-FFF2-40B4-BE49-F238E27FC236}">
                <a16:creationId xmlns:a16="http://schemas.microsoft.com/office/drawing/2014/main" id="{A756BC14-D990-AE45-A8C6-1B6F0B9533C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133277" y="518181"/>
            <a:ext cx="1312763" cy="1312763"/>
          </a:xfrm>
          <a:prstGeom prst="rect">
            <a:avLst/>
          </a:prstGeom>
          <a:effectLst>
            <a:outerShdw blurRad="177800" sx="102000" sy="102000" algn="ctr" rotWithShape="0">
              <a:prstClr val="black">
                <a:alpha val="40000"/>
              </a:prstClr>
            </a:outerShdw>
          </a:effectLst>
        </p:spPr>
      </p:pic>
      <p:sp>
        <p:nvSpPr>
          <p:cNvPr id="11" name="Rectangle 10">
            <a:extLst>
              <a:ext uri="{FF2B5EF4-FFF2-40B4-BE49-F238E27FC236}">
                <a16:creationId xmlns:a16="http://schemas.microsoft.com/office/drawing/2014/main" id="{57BCA9A5-B329-4E6D-820C-44A4F7B2200C}"/>
              </a:ext>
            </a:extLst>
          </p:cNvPr>
          <p:cNvSpPr/>
          <p:nvPr/>
        </p:nvSpPr>
        <p:spPr>
          <a:xfrm>
            <a:off x="3324573" y="2749699"/>
            <a:ext cx="5143500" cy="20579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1950"/>
              </a:lnSpc>
            </a:pPr>
            <a:r>
              <a:rPr lang="fr-CM" sz="1800" b="1">
                <a:solidFill>
                  <a:schemeClr val="bg1"/>
                </a:solidFill>
                <a:effectLst/>
                <a:latin typeface="Raleway" pitchFamily="2" charset="0"/>
                <a:ea typeface="DengXian" panose="02010600030101010101" pitchFamily="2" charset="-122"/>
              </a:rPr>
              <a:t>La position centrale du Port de Kribi dans le Golfe de Guinée lui permet de capter non seulement les flux de trafics en provenance et en direction des pays sans littoral, mais aussi les flux de transbordement de marchandises provenant d’Asie et d’Europe.</a:t>
            </a:r>
          </a:p>
          <a:p>
            <a:pPr>
              <a:lnSpc>
                <a:spcPts val="1125"/>
              </a:lnSpc>
            </a:pPr>
            <a:r>
              <a:rPr lang="fr-CM" sz="1800" b="1">
                <a:solidFill>
                  <a:schemeClr val="bg1"/>
                </a:solidFill>
                <a:effectLst/>
                <a:latin typeface="Raleway" pitchFamily="2" charset="0"/>
                <a:ea typeface="DengXian" panose="02010600030101010101" pitchFamily="2" charset="-122"/>
              </a:rPr>
              <a:t> </a:t>
            </a:r>
          </a:p>
        </p:txBody>
      </p:sp>
    </p:spTree>
    <p:extLst>
      <p:ext uri="{BB962C8B-B14F-4D97-AF65-F5344CB8AC3E}">
        <p14:creationId xmlns:p14="http://schemas.microsoft.com/office/powerpoint/2010/main" val="518703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7000" fill="hold"/>
                                        <p:tgtEl>
                                          <p:spTgt spid="24"/>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7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1" name="Rectangle 10"/>
          <p:cNvSpPr/>
          <p:nvPr/>
        </p:nvSpPr>
        <p:spPr>
          <a:xfrm>
            <a:off x="952500" y="4560772"/>
            <a:ext cx="5143500" cy="15087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itchFamily="2" charset="0"/>
            </a:endParaRPr>
          </a:p>
        </p:txBody>
      </p:sp>
      <p:sp>
        <p:nvSpPr>
          <p:cNvPr id="12" name="TextBox 11"/>
          <p:cNvSpPr txBox="1"/>
          <p:nvPr/>
        </p:nvSpPr>
        <p:spPr>
          <a:xfrm>
            <a:off x="1005139" y="4560772"/>
            <a:ext cx="4362450" cy="1200329"/>
          </a:xfrm>
          <a:prstGeom prst="rect">
            <a:avLst/>
          </a:prstGeom>
          <a:noFill/>
        </p:spPr>
        <p:txBody>
          <a:bodyPr wrap="square" rtlCol="0">
            <a:spAutoFit/>
          </a:bodyPr>
          <a:lstStyle/>
          <a:p>
            <a:r>
              <a:rPr lang="en-US" sz="3600">
                <a:solidFill>
                  <a:schemeClr val="bg1"/>
                </a:solidFill>
                <a:latin typeface="Raleway" pitchFamily="2" charset="0"/>
              </a:rPr>
              <a:t>PERFORMANCES</a:t>
            </a:r>
          </a:p>
          <a:p>
            <a:r>
              <a:rPr lang="en-US" sz="3600">
                <a:solidFill>
                  <a:schemeClr val="bg1"/>
                </a:solidFill>
                <a:latin typeface="Raleway" pitchFamily="2" charset="0"/>
              </a:rPr>
              <a:t>ESCALES</a:t>
            </a:r>
          </a:p>
        </p:txBody>
      </p:sp>
      <p:pic>
        <p:nvPicPr>
          <p:cNvPr id="4" name="Espace réservé pour une image  3" descr="Une image contenant extérieur, navire, transport, grand&#10;&#10;Description générée automatiquement">
            <a:extLst>
              <a:ext uri="{FF2B5EF4-FFF2-40B4-BE49-F238E27FC236}">
                <a16:creationId xmlns:a16="http://schemas.microsoft.com/office/drawing/2014/main" id="{AEBA8958-CED5-4C2E-8608-4BA0236B5E9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0562" b="20562"/>
          <a:stretch>
            <a:fillRect/>
          </a:stretch>
        </p:blipFill>
        <p:spPr>
          <a:xfrm>
            <a:off x="207065" y="3334596"/>
            <a:ext cx="4994555" cy="1226176"/>
          </a:xfrm>
        </p:spPr>
      </p:pic>
      <p:sp>
        <p:nvSpPr>
          <p:cNvPr id="10" name="Rectangle 9">
            <a:extLst>
              <a:ext uri="{FF2B5EF4-FFF2-40B4-BE49-F238E27FC236}">
                <a16:creationId xmlns:a16="http://schemas.microsoft.com/office/drawing/2014/main" id="{06298A33-E092-4760-AC39-9EBEE00FBE19}"/>
              </a:ext>
            </a:extLst>
          </p:cNvPr>
          <p:cNvSpPr/>
          <p:nvPr/>
        </p:nvSpPr>
        <p:spPr>
          <a:xfrm>
            <a:off x="760396" y="2227947"/>
            <a:ext cx="5857480" cy="787780"/>
          </a:xfrm>
          <a:prstGeom prst="rect">
            <a:avLst/>
          </a:prstGeom>
          <a:solidFill>
            <a:srgbClr val="FFC000"/>
          </a:solidFill>
        </p:spPr>
        <p:txBody>
          <a:bodyPr wrap="square">
            <a:spAutoFit/>
          </a:bodyPr>
          <a:lstStyle/>
          <a:p>
            <a:pPr algn="just">
              <a:lnSpc>
                <a:spcPct val="150000"/>
              </a:lnSpc>
              <a:spcAft>
                <a:spcPts val="0"/>
              </a:spcAft>
              <a:tabLst>
                <a:tab pos="2581275" algn="l"/>
              </a:tabLst>
            </a:pPr>
            <a:r>
              <a:rPr lang="fr-FR" sz="1600" b="1">
                <a:latin typeface="Raleway" pitchFamily="2" charset="0"/>
                <a:ea typeface="Times New Roman" panose="02020603050405020304" pitchFamily="18" charset="0"/>
                <a:cs typeface="Browallia New" panose="020B0604020202020204" pitchFamily="34" charset="-34"/>
              </a:rPr>
              <a:t>1127</a:t>
            </a:r>
            <a:r>
              <a:rPr lang="fr-FR" sz="1600" b="1">
                <a:effectLst/>
                <a:latin typeface="Raleway" pitchFamily="2" charset="0"/>
                <a:ea typeface="Times New Roman" panose="02020603050405020304" pitchFamily="18" charset="0"/>
                <a:cs typeface="Browallia New" panose="020B0604020202020204" pitchFamily="34" charset="-34"/>
              </a:rPr>
              <a:t> Escales déjà réalisées de Avril 2017 à fin </a:t>
            </a:r>
            <a:r>
              <a:rPr lang="fr-FR" sz="1600" b="1">
                <a:latin typeface="Raleway" pitchFamily="2" charset="0"/>
                <a:ea typeface="Times New Roman" panose="02020603050405020304" pitchFamily="18" charset="0"/>
                <a:cs typeface="Browallia New" panose="020B0604020202020204" pitchFamily="34" charset="-34"/>
              </a:rPr>
              <a:t>1578</a:t>
            </a:r>
            <a:r>
              <a:rPr lang="fr-FR" sz="1600" b="1">
                <a:effectLst/>
                <a:latin typeface="Raleway" pitchFamily="2" charset="0"/>
                <a:ea typeface="Times New Roman" panose="02020603050405020304" pitchFamily="18" charset="0"/>
                <a:cs typeface="Browallia New" panose="020B0604020202020204" pitchFamily="34" charset="-34"/>
              </a:rPr>
              <a:t>.</a:t>
            </a:r>
          </a:p>
          <a:p>
            <a:pPr algn="just">
              <a:lnSpc>
                <a:spcPct val="150000"/>
              </a:lnSpc>
              <a:spcAft>
                <a:spcPts val="0"/>
              </a:spcAft>
              <a:tabLst>
                <a:tab pos="2581275" algn="l"/>
              </a:tabLst>
            </a:pPr>
            <a:r>
              <a:rPr lang="fr-FR" sz="1600" b="1">
                <a:latin typeface="Raleway" pitchFamily="2" charset="0"/>
                <a:ea typeface="Times New Roman" panose="02020603050405020304" pitchFamily="18" charset="0"/>
                <a:cs typeface="Browallia New" panose="020B0604020202020204" pitchFamily="34" charset="-34"/>
              </a:rPr>
              <a:t>Avec une croissance soutenue.</a:t>
            </a:r>
            <a:endParaRPr lang="fr-CM" sz="1600" b="1">
              <a:effectLst/>
              <a:latin typeface="Raleway" pitchFamily="2" charset="0"/>
              <a:ea typeface="Times New Roman" panose="02020603050405020304" pitchFamily="18" charset="0"/>
            </a:endParaRPr>
          </a:p>
        </p:txBody>
      </p:sp>
      <p:graphicFrame>
        <p:nvGraphicFramePr>
          <p:cNvPr id="8" name="Graphique 7">
            <a:extLst>
              <a:ext uri="{FF2B5EF4-FFF2-40B4-BE49-F238E27FC236}">
                <a16:creationId xmlns:a16="http://schemas.microsoft.com/office/drawing/2014/main" id="{265027FC-8D5F-4749-91C0-FB80EE424B8D}"/>
              </a:ext>
            </a:extLst>
          </p:cNvPr>
          <p:cNvGraphicFramePr>
            <a:graphicFrameLocks/>
          </p:cNvGraphicFramePr>
          <p:nvPr>
            <p:extLst>
              <p:ext uri="{D42A27DB-BD31-4B8C-83A1-F6EECF244321}">
                <p14:modId xmlns:p14="http://schemas.microsoft.com/office/powerpoint/2010/main" val="3619869492"/>
              </p:ext>
            </p:extLst>
          </p:nvPr>
        </p:nvGraphicFramePr>
        <p:xfrm>
          <a:off x="6357257" y="2083164"/>
          <a:ext cx="5408023" cy="4484934"/>
        </p:xfrm>
        <a:graphic>
          <a:graphicData uri="http://schemas.openxmlformats.org/drawingml/2006/chart">
            <c:chart xmlns:c="http://schemas.openxmlformats.org/drawingml/2006/chart" xmlns:r="http://schemas.openxmlformats.org/officeDocument/2006/relationships" r:id="rId4"/>
          </a:graphicData>
        </a:graphic>
      </p:graphicFrame>
      <p:pic>
        <p:nvPicPr>
          <p:cNvPr id="13" name="Image 12">
            <a:extLst>
              <a:ext uri="{FF2B5EF4-FFF2-40B4-BE49-F238E27FC236}">
                <a16:creationId xmlns:a16="http://schemas.microsoft.com/office/drawing/2014/main" id="{19F9E877-91E5-4D58-9321-CCA56A1682BF}"/>
              </a:ext>
            </a:extLst>
          </p:cNvPr>
          <p:cNvPicPr>
            <a:picLocks noChangeAspect="1"/>
          </p:cNvPicPr>
          <p:nvPr/>
        </p:nvPicPr>
        <p:blipFill>
          <a:blip r:embed="rId5"/>
          <a:stretch>
            <a:fillRect/>
          </a:stretch>
        </p:blipFill>
        <p:spPr>
          <a:xfrm>
            <a:off x="4487293" y="2931657"/>
            <a:ext cx="1594623" cy="1629115"/>
          </a:xfrm>
          <a:prstGeom prst="rect">
            <a:avLst/>
          </a:prstGeom>
        </p:spPr>
      </p:pic>
      <p:sp>
        <p:nvSpPr>
          <p:cNvPr id="9" name="Rectangle 8">
            <a:extLst>
              <a:ext uri="{FF2B5EF4-FFF2-40B4-BE49-F238E27FC236}">
                <a16:creationId xmlns:a16="http://schemas.microsoft.com/office/drawing/2014/main" id="{79C8F095-9D4C-46B7-A348-2450A6387D9A}"/>
              </a:ext>
            </a:extLst>
          </p:cNvPr>
          <p:cNvSpPr/>
          <p:nvPr/>
        </p:nvSpPr>
        <p:spPr>
          <a:xfrm>
            <a:off x="4698720" y="1684779"/>
            <a:ext cx="239520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M" sz="4400" b="1" i="0" u="none" strike="noStrike" kern="1200" cap="none" spc="-150" normalizeH="0" baseline="0" noProof="0">
                <a:ln>
                  <a:noFill/>
                </a:ln>
                <a:solidFill>
                  <a:prstClr val="white"/>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rPr>
              <a:t>TRAFICS</a:t>
            </a:r>
            <a:endParaRPr kumimoji="0" lang="en-LT" sz="4400" b="1" i="0" u="none" strike="noStrike" kern="1200" cap="none" spc="-150" normalizeH="0" baseline="0" noProof="0">
              <a:ln>
                <a:noFill/>
              </a:ln>
              <a:solidFill>
                <a:prstClr val="white"/>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endParaRPr>
          </a:p>
        </p:txBody>
      </p:sp>
      <p:pic>
        <p:nvPicPr>
          <p:cNvPr id="14" name="Graphic 12" descr="Graphique à barres avec un remplissage uni">
            <a:extLst>
              <a:ext uri="{FF2B5EF4-FFF2-40B4-BE49-F238E27FC236}">
                <a16:creationId xmlns:a16="http://schemas.microsoft.com/office/drawing/2014/main" id="{7B0DF4FB-826F-4228-9929-3C9BE53CB9A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133277" y="518181"/>
            <a:ext cx="1312763" cy="1312763"/>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4290430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Rectangle 2"/>
          <p:cNvSpPr/>
          <p:nvPr/>
        </p:nvSpPr>
        <p:spPr>
          <a:xfrm>
            <a:off x="957594" y="5131626"/>
            <a:ext cx="3137093" cy="10932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latin typeface="Raleway" pitchFamily="2" charset="0"/>
              </a:rPr>
              <a:t>PERFORMANCES</a:t>
            </a:r>
          </a:p>
          <a:p>
            <a:r>
              <a:rPr lang="en-US" sz="2400" b="1">
                <a:solidFill>
                  <a:schemeClr val="bg1"/>
                </a:solidFill>
                <a:latin typeface="Raleway" pitchFamily="2" charset="0"/>
              </a:rPr>
              <a:t>TRAFIC</a:t>
            </a:r>
          </a:p>
        </p:txBody>
      </p:sp>
      <p:pic>
        <p:nvPicPr>
          <p:cNvPr id="5" name="Espace réservé pour une image  4" descr="Une image contenant alimentation, brique, nid d’abeille, saleté&#10;&#10;Description générée automatiquement">
            <a:extLst>
              <a:ext uri="{FF2B5EF4-FFF2-40B4-BE49-F238E27FC236}">
                <a16:creationId xmlns:a16="http://schemas.microsoft.com/office/drawing/2014/main" id="{814B03DC-5AE9-4F65-B034-52AED08498F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0378" r="20378"/>
          <a:stretch>
            <a:fillRect/>
          </a:stretch>
        </p:blipFill>
        <p:spPr>
          <a:xfrm>
            <a:off x="937237" y="1694447"/>
            <a:ext cx="3141197" cy="2982351"/>
          </a:xfrm>
        </p:spPr>
      </p:pic>
      <p:pic>
        <p:nvPicPr>
          <p:cNvPr id="7" name="Espace réservé pour une image  6" descr="Une image contenant extérieur, eau, bateau, grand&#10;&#10;Description générée automatiquement">
            <a:extLst>
              <a:ext uri="{FF2B5EF4-FFF2-40B4-BE49-F238E27FC236}">
                <a16:creationId xmlns:a16="http://schemas.microsoft.com/office/drawing/2014/main" id="{2E4F6D39-D066-4A8D-8B81-A2840AAC0BBD}"/>
              </a:ext>
            </a:extLst>
          </p:cNvPr>
          <p:cNvPicPr>
            <a:picLocks noGrp="1" noChangeAspect="1"/>
          </p:cNvPicPr>
          <p:nvPr>
            <p:ph type="pic" idx="10"/>
          </p:nvPr>
        </p:nvPicPr>
        <p:blipFill>
          <a:blip r:embed="rId4">
            <a:extLst>
              <a:ext uri="{28A0092B-C50C-407E-A947-70E740481C1C}">
                <a14:useLocalDpi xmlns:a14="http://schemas.microsoft.com/office/drawing/2010/main" val="0"/>
              </a:ext>
            </a:extLst>
          </a:blip>
          <a:srcRect t="23204" b="23204"/>
          <a:stretch>
            <a:fillRect/>
          </a:stretch>
        </p:blipFill>
        <p:spPr>
          <a:xfrm>
            <a:off x="4126519" y="2354325"/>
            <a:ext cx="5363556" cy="1618285"/>
          </a:xfrm>
        </p:spPr>
      </p:pic>
      <p:sp>
        <p:nvSpPr>
          <p:cNvPr id="14" name="Rectangle 13">
            <a:extLst>
              <a:ext uri="{FF2B5EF4-FFF2-40B4-BE49-F238E27FC236}">
                <a16:creationId xmlns:a16="http://schemas.microsoft.com/office/drawing/2014/main" id="{6029045F-57BB-4B43-81FC-B03F4FF03F20}"/>
              </a:ext>
            </a:extLst>
          </p:cNvPr>
          <p:cNvSpPr/>
          <p:nvPr/>
        </p:nvSpPr>
        <p:spPr>
          <a:xfrm>
            <a:off x="4193433" y="5131626"/>
            <a:ext cx="1192013" cy="18108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200" b="1">
              <a:latin typeface="Raleway" pitchFamily="2" charset="0"/>
            </a:endParaRPr>
          </a:p>
        </p:txBody>
      </p:sp>
      <p:grpSp>
        <p:nvGrpSpPr>
          <p:cNvPr id="15" name="Group 29">
            <a:extLst>
              <a:ext uri="{FF2B5EF4-FFF2-40B4-BE49-F238E27FC236}">
                <a16:creationId xmlns:a16="http://schemas.microsoft.com/office/drawing/2014/main" id="{8FFF70E3-5BC9-4084-A874-57BBCEE01234}"/>
              </a:ext>
            </a:extLst>
          </p:cNvPr>
          <p:cNvGrpSpPr/>
          <p:nvPr/>
        </p:nvGrpSpPr>
        <p:grpSpPr>
          <a:xfrm>
            <a:off x="4193433" y="5946442"/>
            <a:ext cx="1192013" cy="996040"/>
            <a:chOff x="1676400" y="3333750"/>
            <a:chExt cx="304800" cy="381000"/>
          </a:xfrm>
          <a:solidFill>
            <a:schemeClr val="tx1">
              <a:lumMod val="65000"/>
              <a:lumOff val="35000"/>
            </a:schemeClr>
          </a:solidFill>
        </p:grpSpPr>
        <p:sp>
          <p:nvSpPr>
            <p:cNvPr id="16" name="Rectangle 15">
              <a:extLst>
                <a:ext uri="{FF2B5EF4-FFF2-40B4-BE49-F238E27FC236}">
                  <a16:creationId xmlns:a16="http://schemas.microsoft.com/office/drawing/2014/main" id="{0F9FFEE5-0BA0-4F1A-8561-96390059FB86}"/>
                </a:ext>
              </a:extLst>
            </p:cNvPr>
            <p:cNvSpPr/>
            <p:nvPr/>
          </p:nvSpPr>
          <p:spPr>
            <a:xfrm rot="10800000">
              <a:off x="1676400" y="3409950"/>
              <a:ext cx="304800" cy="304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sp>
          <p:nvSpPr>
            <p:cNvPr id="17" name="Isosceles Triangle 31">
              <a:extLst>
                <a:ext uri="{FF2B5EF4-FFF2-40B4-BE49-F238E27FC236}">
                  <a16:creationId xmlns:a16="http://schemas.microsoft.com/office/drawing/2014/main" id="{8372CCEB-32ED-4967-862F-5B57E73BE664}"/>
                </a:ext>
              </a:extLst>
            </p:cNvPr>
            <p:cNvSpPr/>
            <p:nvPr/>
          </p:nvSpPr>
          <p:spPr>
            <a:xfrm>
              <a:off x="1752600" y="3333750"/>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grpSp>
      <p:sp>
        <p:nvSpPr>
          <p:cNvPr id="18" name="Text Placeholder 15">
            <a:extLst>
              <a:ext uri="{FF2B5EF4-FFF2-40B4-BE49-F238E27FC236}">
                <a16:creationId xmlns:a16="http://schemas.microsoft.com/office/drawing/2014/main" id="{0D1EA03D-77F8-4298-BDF2-7E4C00CDE771}"/>
              </a:ext>
            </a:extLst>
          </p:cNvPr>
          <p:cNvSpPr txBox="1">
            <a:spLocks/>
          </p:cNvSpPr>
          <p:nvPr/>
        </p:nvSpPr>
        <p:spPr>
          <a:xfrm>
            <a:off x="4057238" y="6350849"/>
            <a:ext cx="1398951" cy="556464"/>
          </a:xfrm>
          <a:prstGeom prst="rect">
            <a:avLst/>
          </a:prstGeom>
        </p:spPr>
        <p:txBody>
          <a:bodyPr lIns="91438" tIns="45719" rIns="91438" bIns="45719"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a:solidFill>
                  <a:schemeClr val="bg1"/>
                </a:solidFill>
                <a:latin typeface="Raleway" pitchFamily="2" charset="0"/>
              </a:rPr>
              <a:t>2017</a:t>
            </a:r>
          </a:p>
        </p:txBody>
      </p:sp>
      <p:sp>
        <p:nvSpPr>
          <p:cNvPr id="19" name="Rectangle 18">
            <a:extLst>
              <a:ext uri="{FF2B5EF4-FFF2-40B4-BE49-F238E27FC236}">
                <a16:creationId xmlns:a16="http://schemas.microsoft.com/office/drawing/2014/main" id="{6118AC64-5394-4498-858C-7A827A56D145}"/>
              </a:ext>
            </a:extLst>
          </p:cNvPr>
          <p:cNvSpPr/>
          <p:nvPr/>
        </p:nvSpPr>
        <p:spPr>
          <a:xfrm>
            <a:off x="5520116" y="4217225"/>
            <a:ext cx="1192013" cy="27332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200" b="1">
              <a:latin typeface="Raleway" pitchFamily="2" charset="0"/>
            </a:endParaRPr>
          </a:p>
        </p:txBody>
      </p:sp>
      <p:grpSp>
        <p:nvGrpSpPr>
          <p:cNvPr id="20" name="Group 29">
            <a:extLst>
              <a:ext uri="{FF2B5EF4-FFF2-40B4-BE49-F238E27FC236}">
                <a16:creationId xmlns:a16="http://schemas.microsoft.com/office/drawing/2014/main" id="{3B8D663F-AB27-4C6B-9BD3-D037D30C4F4F}"/>
              </a:ext>
            </a:extLst>
          </p:cNvPr>
          <p:cNvGrpSpPr/>
          <p:nvPr/>
        </p:nvGrpSpPr>
        <p:grpSpPr>
          <a:xfrm>
            <a:off x="5520116" y="5954460"/>
            <a:ext cx="1192013" cy="996040"/>
            <a:chOff x="1676400" y="3333750"/>
            <a:chExt cx="304800" cy="381000"/>
          </a:xfrm>
          <a:solidFill>
            <a:schemeClr val="tx1">
              <a:lumMod val="65000"/>
              <a:lumOff val="35000"/>
            </a:schemeClr>
          </a:solidFill>
        </p:grpSpPr>
        <p:sp>
          <p:nvSpPr>
            <p:cNvPr id="21" name="Rectangle 20">
              <a:extLst>
                <a:ext uri="{FF2B5EF4-FFF2-40B4-BE49-F238E27FC236}">
                  <a16:creationId xmlns:a16="http://schemas.microsoft.com/office/drawing/2014/main" id="{AD84B03C-FD79-4E1D-8B89-2EC727544C8F}"/>
                </a:ext>
              </a:extLst>
            </p:cNvPr>
            <p:cNvSpPr/>
            <p:nvPr/>
          </p:nvSpPr>
          <p:spPr>
            <a:xfrm rot="10800000">
              <a:off x="1676400" y="3409950"/>
              <a:ext cx="304800" cy="304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sp>
          <p:nvSpPr>
            <p:cNvPr id="22" name="Isosceles Triangle 31">
              <a:extLst>
                <a:ext uri="{FF2B5EF4-FFF2-40B4-BE49-F238E27FC236}">
                  <a16:creationId xmlns:a16="http://schemas.microsoft.com/office/drawing/2014/main" id="{131F0929-7427-48B1-A7E0-8C0F1292D970}"/>
                </a:ext>
              </a:extLst>
            </p:cNvPr>
            <p:cNvSpPr/>
            <p:nvPr/>
          </p:nvSpPr>
          <p:spPr>
            <a:xfrm>
              <a:off x="1752600" y="3333750"/>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grpSp>
      <p:sp>
        <p:nvSpPr>
          <p:cNvPr id="23" name="Text Placeholder 15">
            <a:extLst>
              <a:ext uri="{FF2B5EF4-FFF2-40B4-BE49-F238E27FC236}">
                <a16:creationId xmlns:a16="http://schemas.microsoft.com/office/drawing/2014/main" id="{AC825AD1-F088-44C0-A6F1-E863C431A5FA}"/>
              </a:ext>
            </a:extLst>
          </p:cNvPr>
          <p:cNvSpPr txBox="1">
            <a:spLocks/>
          </p:cNvSpPr>
          <p:nvPr/>
        </p:nvSpPr>
        <p:spPr>
          <a:xfrm>
            <a:off x="5383921" y="6358867"/>
            <a:ext cx="1398951" cy="556464"/>
          </a:xfrm>
          <a:prstGeom prst="rect">
            <a:avLst/>
          </a:prstGeom>
        </p:spPr>
        <p:txBody>
          <a:bodyPr lIns="91438" tIns="45719" rIns="91438" bIns="45719"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a:solidFill>
                  <a:schemeClr val="bg1"/>
                </a:solidFill>
                <a:latin typeface="Raleway" pitchFamily="2" charset="0"/>
              </a:rPr>
              <a:t>2018</a:t>
            </a:r>
          </a:p>
        </p:txBody>
      </p:sp>
      <p:sp>
        <p:nvSpPr>
          <p:cNvPr id="24" name="Rectangle 23">
            <a:extLst>
              <a:ext uri="{FF2B5EF4-FFF2-40B4-BE49-F238E27FC236}">
                <a16:creationId xmlns:a16="http://schemas.microsoft.com/office/drawing/2014/main" id="{282F5325-B56B-4031-A004-9CF435F449D4}"/>
              </a:ext>
            </a:extLst>
          </p:cNvPr>
          <p:cNvSpPr/>
          <p:nvPr/>
        </p:nvSpPr>
        <p:spPr>
          <a:xfrm>
            <a:off x="6808298" y="3773796"/>
            <a:ext cx="1192013" cy="31847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200" b="1">
              <a:latin typeface="Raleway" pitchFamily="2" charset="0"/>
            </a:endParaRPr>
          </a:p>
        </p:txBody>
      </p:sp>
      <p:grpSp>
        <p:nvGrpSpPr>
          <p:cNvPr id="25" name="Group 29">
            <a:extLst>
              <a:ext uri="{FF2B5EF4-FFF2-40B4-BE49-F238E27FC236}">
                <a16:creationId xmlns:a16="http://schemas.microsoft.com/office/drawing/2014/main" id="{D0B935A3-773B-46CB-AAF2-BDFD3A465EC6}"/>
              </a:ext>
            </a:extLst>
          </p:cNvPr>
          <p:cNvGrpSpPr/>
          <p:nvPr/>
        </p:nvGrpSpPr>
        <p:grpSpPr>
          <a:xfrm>
            <a:off x="6808298" y="5962477"/>
            <a:ext cx="1192013" cy="996040"/>
            <a:chOff x="1676400" y="3333750"/>
            <a:chExt cx="304800" cy="381000"/>
          </a:xfrm>
          <a:solidFill>
            <a:schemeClr val="tx1">
              <a:lumMod val="65000"/>
              <a:lumOff val="35000"/>
            </a:schemeClr>
          </a:solidFill>
        </p:grpSpPr>
        <p:sp>
          <p:nvSpPr>
            <p:cNvPr id="26" name="Rectangle 25">
              <a:extLst>
                <a:ext uri="{FF2B5EF4-FFF2-40B4-BE49-F238E27FC236}">
                  <a16:creationId xmlns:a16="http://schemas.microsoft.com/office/drawing/2014/main" id="{EC10FE3F-72BD-47D3-BEB0-C9A699C8D3EC}"/>
                </a:ext>
              </a:extLst>
            </p:cNvPr>
            <p:cNvSpPr/>
            <p:nvPr/>
          </p:nvSpPr>
          <p:spPr>
            <a:xfrm rot="10800000">
              <a:off x="1676400" y="3409950"/>
              <a:ext cx="304800" cy="304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sp>
          <p:nvSpPr>
            <p:cNvPr id="27" name="Isosceles Triangle 31">
              <a:extLst>
                <a:ext uri="{FF2B5EF4-FFF2-40B4-BE49-F238E27FC236}">
                  <a16:creationId xmlns:a16="http://schemas.microsoft.com/office/drawing/2014/main" id="{08A3AA9A-7AC5-49F6-99B2-B87EA8D78A77}"/>
                </a:ext>
              </a:extLst>
            </p:cNvPr>
            <p:cNvSpPr/>
            <p:nvPr/>
          </p:nvSpPr>
          <p:spPr>
            <a:xfrm>
              <a:off x="1752600" y="3333750"/>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grpSp>
      <p:sp>
        <p:nvSpPr>
          <p:cNvPr id="28" name="Text Placeholder 15">
            <a:extLst>
              <a:ext uri="{FF2B5EF4-FFF2-40B4-BE49-F238E27FC236}">
                <a16:creationId xmlns:a16="http://schemas.microsoft.com/office/drawing/2014/main" id="{46562247-1625-4CC6-8E97-77AC52FE894D}"/>
              </a:ext>
            </a:extLst>
          </p:cNvPr>
          <p:cNvSpPr txBox="1">
            <a:spLocks/>
          </p:cNvSpPr>
          <p:nvPr/>
        </p:nvSpPr>
        <p:spPr>
          <a:xfrm>
            <a:off x="6672103" y="6318759"/>
            <a:ext cx="1398951" cy="556464"/>
          </a:xfrm>
          <a:prstGeom prst="rect">
            <a:avLst/>
          </a:prstGeom>
        </p:spPr>
        <p:txBody>
          <a:bodyPr lIns="91438" tIns="45719" rIns="91438" bIns="45719"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a:solidFill>
                  <a:schemeClr val="bg1"/>
                </a:solidFill>
                <a:latin typeface="Raleway" pitchFamily="2" charset="0"/>
              </a:rPr>
              <a:t>2019</a:t>
            </a:r>
          </a:p>
        </p:txBody>
      </p:sp>
      <p:sp>
        <p:nvSpPr>
          <p:cNvPr id="29" name="ZoneTexte 28">
            <a:extLst>
              <a:ext uri="{FF2B5EF4-FFF2-40B4-BE49-F238E27FC236}">
                <a16:creationId xmlns:a16="http://schemas.microsoft.com/office/drawing/2014/main" id="{97AC3E63-C83F-42DF-AC1A-9FB21B15D0F4}"/>
              </a:ext>
            </a:extLst>
          </p:cNvPr>
          <p:cNvSpPr txBox="1"/>
          <p:nvPr/>
        </p:nvSpPr>
        <p:spPr>
          <a:xfrm>
            <a:off x="6875376" y="4948750"/>
            <a:ext cx="1060922" cy="830997"/>
          </a:xfrm>
          <a:prstGeom prst="rect">
            <a:avLst/>
          </a:prstGeom>
          <a:noFill/>
        </p:spPr>
        <p:txBody>
          <a:bodyPr wrap="square" rtlCol="0">
            <a:spAutoFit/>
          </a:bodyPr>
          <a:lstStyle/>
          <a:p>
            <a:pPr algn="ctr"/>
            <a:r>
              <a:rPr lang="fr-FR" sz="2400" b="1">
                <a:solidFill>
                  <a:schemeClr val="bg1"/>
                </a:solidFill>
                <a:latin typeface="Raleway" pitchFamily="2" charset="0"/>
                <a:cs typeface="Miriam" panose="020B0502050101010101" pitchFamily="34" charset="-79"/>
              </a:rPr>
              <a:t>8,534  MT</a:t>
            </a:r>
          </a:p>
        </p:txBody>
      </p:sp>
      <p:sp>
        <p:nvSpPr>
          <p:cNvPr id="30" name="ZoneTexte 29">
            <a:extLst>
              <a:ext uri="{FF2B5EF4-FFF2-40B4-BE49-F238E27FC236}">
                <a16:creationId xmlns:a16="http://schemas.microsoft.com/office/drawing/2014/main" id="{44E27788-41B0-456C-9C2E-9CD21935B8B8}"/>
              </a:ext>
            </a:extLst>
          </p:cNvPr>
          <p:cNvSpPr txBox="1"/>
          <p:nvPr/>
        </p:nvSpPr>
        <p:spPr>
          <a:xfrm>
            <a:off x="5564737" y="4976023"/>
            <a:ext cx="1060922" cy="830997"/>
          </a:xfrm>
          <a:prstGeom prst="rect">
            <a:avLst/>
          </a:prstGeom>
          <a:noFill/>
        </p:spPr>
        <p:txBody>
          <a:bodyPr wrap="square" rtlCol="0">
            <a:spAutoFit/>
          </a:bodyPr>
          <a:lstStyle/>
          <a:p>
            <a:pPr algn="ctr"/>
            <a:r>
              <a:rPr lang="fr-FR" sz="2400" b="1">
                <a:solidFill>
                  <a:schemeClr val="bg1"/>
                </a:solidFill>
                <a:latin typeface="Raleway" pitchFamily="2" charset="0"/>
                <a:cs typeface="Miriam" panose="020B0502050101010101" pitchFamily="34" charset="-79"/>
              </a:rPr>
              <a:t>7,019 MT</a:t>
            </a:r>
          </a:p>
        </p:txBody>
      </p:sp>
      <p:sp>
        <p:nvSpPr>
          <p:cNvPr id="31" name="ZoneTexte 30">
            <a:extLst>
              <a:ext uri="{FF2B5EF4-FFF2-40B4-BE49-F238E27FC236}">
                <a16:creationId xmlns:a16="http://schemas.microsoft.com/office/drawing/2014/main" id="{69FE016F-99FF-4407-A3B3-8CF650518391}"/>
              </a:ext>
            </a:extLst>
          </p:cNvPr>
          <p:cNvSpPr txBox="1"/>
          <p:nvPr/>
        </p:nvSpPr>
        <p:spPr>
          <a:xfrm>
            <a:off x="4244472" y="5032169"/>
            <a:ext cx="1060922" cy="830997"/>
          </a:xfrm>
          <a:prstGeom prst="rect">
            <a:avLst/>
          </a:prstGeom>
          <a:noFill/>
        </p:spPr>
        <p:txBody>
          <a:bodyPr wrap="square" rtlCol="0">
            <a:spAutoFit/>
          </a:bodyPr>
          <a:lstStyle/>
          <a:p>
            <a:pPr algn="ctr"/>
            <a:r>
              <a:rPr lang="fr-FR" sz="2400" b="1">
                <a:solidFill>
                  <a:schemeClr val="bg1"/>
                </a:solidFill>
                <a:latin typeface="Raleway" pitchFamily="2" charset="0"/>
                <a:cs typeface="Miriam" panose="020B0502050101010101" pitchFamily="34" charset="-79"/>
              </a:rPr>
              <a:t>3,567 MT</a:t>
            </a:r>
          </a:p>
        </p:txBody>
      </p:sp>
      <p:sp>
        <p:nvSpPr>
          <p:cNvPr id="32" name="Rectangle 31">
            <a:extLst>
              <a:ext uri="{FF2B5EF4-FFF2-40B4-BE49-F238E27FC236}">
                <a16:creationId xmlns:a16="http://schemas.microsoft.com/office/drawing/2014/main" id="{449B7F5F-B8EE-4B93-A907-6B502D820C9F}"/>
              </a:ext>
            </a:extLst>
          </p:cNvPr>
          <p:cNvSpPr/>
          <p:nvPr/>
        </p:nvSpPr>
        <p:spPr>
          <a:xfrm>
            <a:off x="8125995" y="3894111"/>
            <a:ext cx="1192013" cy="30346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200" b="1">
              <a:latin typeface="Raleway" pitchFamily="2" charset="0"/>
            </a:endParaRPr>
          </a:p>
        </p:txBody>
      </p:sp>
      <p:grpSp>
        <p:nvGrpSpPr>
          <p:cNvPr id="33" name="Group 29">
            <a:extLst>
              <a:ext uri="{FF2B5EF4-FFF2-40B4-BE49-F238E27FC236}">
                <a16:creationId xmlns:a16="http://schemas.microsoft.com/office/drawing/2014/main" id="{B5F1CA53-FBE9-43C4-8CEF-01278A8E9B6A}"/>
              </a:ext>
            </a:extLst>
          </p:cNvPr>
          <p:cNvGrpSpPr/>
          <p:nvPr/>
        </p:nvGrpSpPr>
        <p:grpSpPr>
          <a:xfrm>
            <a:off x="8127561" y="5954458"/>
            <a:ext cx="1192013" cy="996040"/>
            <a:chOff x="1676400" y="3333750"/>
            <a:chExt cx="304800" cy="381000"/>
          </a:xfrm>
          <a:solidFill>
            <a:schemeClr val="tx1">
              <a:lumMod val="65000"/>
              <a:lumOff val="35000"/>
            </a:schemeClr>
          </a:solidFill>
        </p:grpSpPr>
        <p:sp>
          <p:nvSpPr>
            <p:cNvPr id="34" name="Rectangle 33">
              <a:extLst>
                <a:ext uri="{FF2B5EF4-FFF2-40B4-BE49-F238E27FC236}">
                  <a16:creationId xmlns:a16="http://schemas.microsoft.com/office/drawing/2014/main" id="{BCACD159-EDA2-461C-9125-330B9AF1E3AE}"/>
                </a:ext>
              </a:extLst>
            </p:cNvPr>
            <p:cNvSpPr/>
            <p:nvPr/>
          </p:nvSpPr>
          <p:spPr>
            <a:xfrm rot="10800000">
              <a:off x="1676400" y="3409950"/>
              <a:ext cx="304800" cy="304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sp>
          <p:nvSpPr>
            <p:cNvPr id="35" name="Isosceles Triangle 31">
              <a:extLst>
                <a:ext uri="{FF2B5EF4-FFF2-40B4-BE49-F238E27FC236}">
                  <a16:creationId xmlns:a16="http://schemas.microsoft.com/office/drawing/2014/main" id="{61F1F8BD-8EB1-4584-8F2B-43D9E198D23F}"/>
                </a:ext>
              </a:extLst>
            </p:cNvPr>
            <p:cNvSpPr/>
            <p:nvPr/>
          </p:nvSpPr>
          <p:spPr>
            <a:xfrm>
              <a:off x="1752600" y="3333750"/>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grpSp>
      <p:sp>
        <p:nvSpPr>
          <p:cNvPr id="36" name="Text Placeholder 15">
            <a:extLst>
              <a:ext uri="{FF2B5EF4-FFF2-40B4-BE49-F238E27FC236}">
                <a16:creationId xmlns:a16="http://schemas.microsoft.com/office/drawing/2014/main" id="{2327F68D-5599-4900-A5E6-D07C9766DA09}"/>
              </a:ext>
            </a:extLst>
          </p:cNvPr>
          <p:cNvSpPr txBox="1">
            <a:spLocks/>
          </p:cNvSpPr>
          <p:nvPr/>
        </p:nvSpPr>
        <p:spPr>
          <a:xfrm>
            <a:off x="7991366" y="6310740"/>
            <a:ext cx="1398951" cy="556464"/>
          </a:xfrm>
          <a:prstGeom prst="rect">
            <a:avLst/>
          </a:prstGeom>
        </p:spPr>
        <p:txBody>
          <a:bodyPr lIns="91438" tIns="45719" rIns="91438" bIns="45719"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600" b="1">
              <a:solidFill>
                <a:schemeClr val="bg1"/>
              </a:solidFill>
              <a:latin typeface="Raleway" pitchFamily="2" charset="0"/>
            </a:endParaRPr>
          </a:p>
          <a:p>
            <a:pPr marL="0" indent="0" algn="ctr">
              <a:buNone/>
            </a:pPr>
            <a:r>
              <a:rPr lang="en-US" sz="1600" b="1">
                <a:solidFill>
                  <a:schemeClr val="bg1"/>
                </a:solidFill>
                <a:latin typeface="Raleway" pitchFamily="2" charset="0"/>
              </a:rPr>
              <a:t>2020</a:t>
            </a:r>
          </a:p>
        </p:txBody>
      </p:sp>
      <p:sp>
        <p:nvSpPr>
          <p:cNvPr id="37" name="ZoneTexte 36">
            <a:extLst>
              <a:ext uri="{FF2B5EF4-FFF2-40B4-BE49-F238E27FC236}">
                <a16:creationId xmlns:a16="http://schemas.microsoft.com/office/drawing/2014/main" id="{0DB2C206-7C00-4248-8DE7-F0B016FA4AAE}"/>
              </a:ext>
            </a:extLst>
          </p:cNvPr>
          <p:cNvSpPr txBox="1"/>
          <p:nvPr/>
        </p:nvSpPr>
        <p:spPr>
          <a:xfrm>
            <a:off x="8160380" y="4954623"/>
            <a:ext cx="1060922" cy="830997"/>
          </a:xfrm>
          <a:prstGeom prst="rect">
            <a:avLst/>
          </a:prstGeom>
          <a:noFill/>
        </p:spPr>
        <p:txBody>
          <a:bodyPr wrap="square" rtlCol="0">
            <a:spAutoFit/>
          </a:bodyPr>
          <a:lstStyle/>
          <a:p>
            <a:pPr algn="ctr"/>
            <a:r>
              <a:rPr lang="fr-FR" sz="2400" b="1">
                <a:solidFill>
                  <a:schemeClr val="bg1"/>
                </a:solidFill>
                <a:latin typeface="Raleway" pitchFamily="2" charset="0"/>
                <a:cs typeface="Miriam" panose="020B0502050101010101" pitchFamily="34" charset="-79"/>
              </a:rPr>
              <a:t>8,276  MT</a:t>
            </a:r>
          </a:p>
        </p:txBody>
      </p:sp>
      <p:sp>
        <p:nvSpPr>
          <p:cNvPr id="39" name="ZoneTexte 38">
            <a:extLst>
              <a:ext uri="{FF2B5EF4-FFF2-40B4-BE49-F238E27FC236}">
                <a16:creationId xmlns:a16="http://schemas.microsoft.com/office/drawing/2014/main" id="{6CFE3B79-229B-4797-98E6-4B47C69A03F7}"/>
              </a:ext>
            </a:extLst>
          </p:cNvPr>
          <p:cNvSpPr txBox="1"/>
          <p:nvPr/>
        </p:nvSpPr>
        <p:spPr>
          <a:xfrm>
            <a:off x="9921870" y="1720820"/>
            <a:ext cx="2415345" cy="646331"/>
          </a:xfrm>
          <a:prstGeom prst="rect">
            <a:avLst/>
          </a:prstGeom>
          <a:noFill/>
        </p:spPr>
        <p:txBody>
          <a:bodyPr wrap="square">
            <a:spAutoFit/>
          </a:bodyPr>
          <a:lstStyle/>
          <a:p>
            <a:r>
              <a:rPr lang="en-US" sz="1800" b="1">
                <a:highlight>
                  <a:srgbClr val="FFFF00"/>
                </a:highlight>
                <a:latin typeface="Raleway" pitchFamily="2" charset="0"/>
              </a:rPr>
              <a:t>PERFORMANCES</a:t>
            </a:r>
          </a:p>
          <a:p>
            <a:r>
              <a:rPr lang="en-US" sz="1800" b="1">
                <a:highlight>
                  <a:srgbClr val="FFFF00"/>
                </a:highlight>
                <a:latin typeface="Raleway" pitchFamily="2" charset="0"/>
              </a:rPr>
              <a:t>MARCHANDISES</a:t>
            </a:r>
          </a:p>
        </p:txBody>
      </p:sp>
      <p:sp>
        <p:nvSpPr>
          <p:cNvPr id="41" name="ZoneTexte 40">
            <a:extLst>
              <a:ext uri="{FF2B5EF4-FFF2-40B4-BE49-F238E27FC236}">
                <a16:creationId xmlns:a16="http://schemas.microsoft.com/office/drawing/2014/main" id="{9F08588D-8819-43AF-A42E-EEA0A19831B8}"/>
              </a:ext>
            </a:extLst>
          </p:cNvPr>
          <p:cNvSpPr txBox="1"/>
          <p:nvPr/>
        </p:nvSpPr>
        <p:spPr>
          <a:xfrm>
            <a:off x="9885865" y="2299537"/>
            <a:ext cx="2063839" cy="1294200"/>
          </a:xfrm>
          <a:prstGeom prst="rect">
            <a:avLst/>
          </a:prstGeom>
          <a:solidFill>
            <a:srgbClr val="FFC000"/>
          </a:solidFill>
        </p:spPr>
        <p:txBody>
          <a:bodyPr wrap="square">
            <a:spAutoFit/>
          </a:bodyPr>
          <a:lstStyle/>
          <a:p>
            <a:pPr algn="just">
              <a:lnSpc>
                <a:spcPct val="150000"/>
              </a:lnSpc>
              <a:spcAft>
                <a:spcPts val="0"/>
              </a:spcAft>
              <a:tabLst>
                <a:tab pos="2581275" algn="l"/>
              </a:tabLst>
            </a:pPr>
            <a:r>
              <a:rPr lang="fr-FR" b="1">
                <a:latin typeface="Raleway" pitchFamily="2" charset="0"/>
                <a:ea typeface="Times New Roman" panose="02020603050405020304" pitchFamily="18" charset="0"/>
                <a:cs typeface="Browallia New" panose="020B0604020202020204" pitchFamily="34" charset="-34"/>
              </a:rPr>
              <a:t>Plus 38</a:t>
            </a:r>
            <a:r>
              <a:rPr lang="fr-FR" sz="1800" b="1">
                <a:effectLst/>
                <a:latin typeface="Raleway" pitchFamily="2" charset="0"/>
                <a:ea typeface="Times New Roman" panose="02020603050405020304" pitchFamily="18" charset="0"/>
                <a:cs typeface="Browallia New" panose="020B0604020202020204" pitchFamily="34" charset="-34"/>
              </a:rPr>
              <a:t> MT déjà opérées de Avril 2017 à  </a:t>
            </a:r>
            <a:r>
              <a:rPr lang="fr-FR" b="1">
                <a:latin typeface="Raleway" pitchFamily="2" charset="0"/>
                <a:ea typeface="Times New Roman" panose="02020603050405020304" pitchFamily="18" charset="0"/>
                <a:cs typeface="Browallia New" panose="020B0604020202020204" pitchFamily="34" charset="-34"/>
              </a:rPr>
              <a:t>Fin </a:t>
            </a:r>
            <a:r>
              <a:rPr lang="fr-FR" sz="1800" b="1">
                <a:effectLst/>
                <a:latin typeface="Raleway" pitchFamily="2" charset="0"/>
                <a:ea typeface="Times New Roman" panose="02020603050405020304" pitchFamily="18" charset="0"/>
                <a:cs typeface="Browallia New" panose="020B0604020202020204" pitchFamily="34" charset="-34"/>
              </a:rPr>
              <a:t>2021.</a:t>
            </a:r>
          </a:p>
        </p:txBody>
      </p:sp>
      <p:sp>
        <p:nvSpPr>
          <p:cNvPr id="2" name="ZoneTexte 1">
            <a:extLst>
              <a:ext uri="{FF2B5EF4-FFF2-40B4-BE49-F238E27FC236}">
                <a16:creationId xmlns:a16="http://schemas.microsoft.com/office/drawing/2014/main" id="{967EE3B7-6B62-4076-BE76-BB334FF8E05D}"/>
              </a:ext>
            </a:extLst>
          </p:cNvPr>
          <p:cNvSpPr txBox="1"/>
          <p:nvPr/>
        </p:nvSpPr>
        <p:spPr>
          <a:xfrm>
            <a:off x="806536" y="1612030"/>
            <a:ext cx="923330" cy="3147183"/>
          </a:xfrm>
          <a:prstGeom prst="rect">
            <a:avLst/>
          </a:prstGeom>
          <a:noFill/>
        </p:spPr>
        <p:txBody>
          <a:bodyPr vert="vert270" wrap="square" rtlCol="0">
            <a:spAutoFit/>
          </a:bodyPr>
          <a:lstStyle/>
          <a:p>
            <a:r>
              <a:rPr lang="fr-FR" sz="2400" b="1">
                <a:latin typeface="Raleway" pitchFamily="2" charset="0"/>
              </a:rPr>
              <a:t>CONVENTIONNEL</a:t>
            </a:r>
          </a:p>
          <a:p>
            <a:r>
              <a:rPr lang="fr-FR" sz="2400" b="1">
                <a:latin typeface="Raleway" pitchFamily="2" charset="0"/>
              </a:rPr>
              <a:t>VRAC</a:t>
            </a:r>
            <a:endParaRPr lang="fr-FR" sz="2000" b="1">
              <a:latin typeface="Raleway" pitchFamily="2" charset="0"/>
            </a:endParaRPr>
          </a:p>
        </p:txBody>
      </p:sp>
      <p:sp>
        <p:nvSpPr>
          <p:cNvPr id="38" name="ZoneTexte 37">
            <a:extLst>
              <a:ext uri="{FF2B5EF4-FFF2-40B4-BE49-F238E27FC236}">
                <a16:creationId xmlns:a16="http://schemas.microsoft.com/office/drawing/2014/main" id="{AE86D203-512E-4A35-A69C-E243287444BD}"/>
              </a:ext>
            </a:extLst>
          </p:cNvPr>
          <p:cNvSpPr txBox="1"/>
          <p:nvPr/>
        </p:nvSpPr>
        <p:spPr>
          <a:xfrm rot="5400000">
            <a:off x="5361557" y="1056486"/>
            <a:ext cx="677108" cy="3147183"/>
          </a:xfrm>
          <a:prstGeom prst="rect">
            <a:avLst/>
          </a:prstGeom>
          <a:noFill/>
        </p:spPr>
        <p:txBody>
          <a:bodyPr vert="vert270" wrap="square" rtlCol="0">
            <a:spAutoFit/>
          </a:bodyPr>
          <a:lstStyle/>
          <a:p>
            <a:r>
              <a:rPr lang="fr-FR" sz="3200" b="1">
                <a:latin typeface="Raleway" pitchFamily="2" charset="0"/>
              </a:rPr>
              <a:t>CONTENEURS</a:t>
            </a:r>
            <a:endParaRPr lang="fr-FR" sz="2800" b="1">
              <a:latin typeface="Raleway" pitchFamily="2" charset="0"/>
            </a:endParaRPr>
          </a:p>
        </p:txBody>
      </p:sp>
      <p:sp>
        <p:nvSpPr>
          <p:cNvPr id="40" name="Rectangle 39">
            <a:extLst>
              <a:ext uri="{FF2B5EF4-FFF2-40B4-BE49-F238E27FC236}">
                <a16:creationId xmlns:a16="http://schemas.microsoft.com/office/drawing/2014/main" id="{5CAE5C25-DF19-49F9-AF8C-60983B01711F}"/>
              </a:ext>
            </a:extLst>
          </p:cNvPr>
          <p:cNvSpPr/>
          <p:nvPr/>
        </p:nvSpPr>
        <p:spPr>
          <a:xfrm>
            <a:off x="957595" y="5131626"/>
            <a:ext cx="3137093" cy="10932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latin typeface="Raleway" pitchFamily="2" charset="0"/>
              </a:rPr>
              <a:t>PERFORMANCES</a:t>
            </a:r>
          </a:p>
          <a:p>
            <a:r>
              <a:rPr lang="en-US" sz="2400" b="1">
                <a:solidFill>
                  <a:schemeClr val="bg1"/>
                </a:solidFill>
                <a:latin typeface="Raleway" pitchFamily="2" charset="0"/>
              </a:rPr>
              <a:t>TRAFIC</a:t>
            </a:r>
          </a:p>
        </p:txBody>
      </p:sp>
      <p:sp>
        <p:nvSpPr>
          <p:cNvPr id="43" name="Rectangle 42">
            <a:extLst>
              <a:ext uri="{FF2B5EF4-FFF2-40B4-BE49-F238E27FC236}">
                <a16:creationId xmlns:a16="http://schemas.microsoft.com/office/drawing/2014/main" id="{A850CDA6-D498-4A9C-B903-93B3B00F0203}"/>
              </a:ext>
            </a:extLst>
          </p:cNvPr>
          <p:cNvSpPr/>
          <p:nvPr/>
        </p:nvSpPr>
        <p:spPr>
          <a:xfrm>
            <a:off x="9512736" y="3641134"/>
            <a:ext cx="1192013" cy="3274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200" b="1">
              <a:latin typeface="Raleway" pitchFamily="2" charset="0"/>
            </a:endParaRPr>
          </a:p>
        </p:txBody>
      </p:sp>
      <p:grpSp>
        <p:nvGrpSpPr>
          <p:cNvPr id="46" name="Group 29">
            <a:extLst>
              <a:ext uri="{FF2B5EF4-FFF2-40B4-BE49-F238E27FC236}">
                <a16:creationId xmlns:a16="http://schemas.microsoft.com/office/drawing/2014/main" id="{A27C4472-594C-4C17-A87F-4AAC5CA0131A}"/>
              </a:ext>
            </a:extLst>
          </p:cNvPr>
          <p:cNvGrpSpPr/>
          <p:nvPr/>
        </p:nvGrpSpPr>
        <p:grpSpPr>
          <a:xfrm>
            <a:off x="9484328" y="5905352"/>
            <a:ext cx="1192013" cy="996040"/>
            <a:chOff x="1676400" y="3333750"/>
            <a:chExt cx="304800" cy="381000"/>
          </a:xfrm>
          <a:solidFill>
            <a:schemeClr val="tx1">
              <a:lumMod val="65000"/>
              <a:lumOff val="35000"/>
            </a:schemeClr>
          </a:solidFill>
        </p:grpSpPr>
        <p:sp>
          <p:nvSpPr>
            <p:cNvPr id="47" name="Rectangle 46">
              <a:extLst>
                <a:ext uri="{FF2B5EF4-FFF2-40B4-BE49-F238E27FC236}">
                  <a16:creationId xmlns:a16="http://schemas.microsoft.com/office/drawing/2014/main" id="{B37BB91C-B684-44C2-9461-AF60A11AE1A6}"/>
                </a:ext>
              </a:extLst>
            </p:cNvPr>
            <p:cNvSpPr/>
            <p:nvPr/>
          </p:nvSpPr>
          <p:spPr>
            <a:xfrm rot="10800000">
              <a:off x="1676400" y="3409950"/>
              <a:ext cx="304800" cy="304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sp>
          <p:nvSpPr>
            <p:cNvPr id="48" name="Isosceles Triangle 31">
              <a:extLst>
                <a:ext uri="{FF2B5EF4-FFF2-40B4-BE49-F238E27FC236}">
                  <a16:creationId xmlns:a16="http://schemas.microsoft.com/office/drawing/2014/main" id="{6CD0A832-B451-45A6-BF4A-A828AFDD7FD7}"/>
                </a:ext>
              </a:extLst>
            </p:cNvPr>
            <p:cNvSpPr/>
            <p:nvPr/>
          </p:nvSpPr>
          <p:spPr>
            <a:xfrm>
              <a:off x="1752600" y="3333750"/>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grpSp>
      <p:sp>
        <p:nvSpPr>
          <p:cNvPr id="45" name="ZoneTexte 44">
            <a:extLst>
              <a:ext uri="{FF2B5EF4-FFF2-40B4-BE49-F238E27FC236}">
                <a16:creationId xmlns:a16="http://schemas.microsoft.com/office/drawing/2014/main" id="{EB00BF4C-28E1-4F22-8687-0F736665E9E4}"/>
              </a:ext>
            </a:extLst>
          </p:cNvPr>
          <p:cNvSpPr txBox="1"/>
          <p:nvPr/>
        </p:nvSpPr>
        <p:spPr>
          <a:xfrm>
            <a:off x="9547121" y="4941242"/>
            <a:ext cx="1060922" cy="830997"/>
          </a:xfrm>
          <a:prstGeom prst="rect">
            <a:avLst/>
          </a:prstGeom>
          <a:noFill/>
        </p:spPr>
        <p:txBody>
          <a:bodyPr wrap="square" rtlCol="0">
            <a:spAutoFit/>
          </a:bodyPr>
          <a:lstStyle/>
          <a:p>
            <a:pPr algn="ctr"/>
            <a:r>
              <a:rPr lang="fr-FR" sz="2400" b="1">
                <a:solidFill>
                  <a:schemeClr val="bg1"/>
                </a:solidFill>
                <a:latin typeface="Raleway" pitchFamily="2" charset="0"/>
                <a:cs typeface="Miriam" panose="020B0502050101010101" pitchFamily="34" charset="-79"/>
              </a:rPr>
              <a:t>8,618  MT</a:t>
            </a:r>
          </a:p>
        </p:txBody>
      </p:sp>
      <p:sp>
        <p:nvSpPr>
          <p:cNvPr id="44" name="Text Placeholder 15">
            <a:extLst>
              <a:ext uri="{FF2B5EF4-FFF2-40B4-BE49-F238E27FC236}">
                <a16:creationId xmlns:a16="http://schemas.microsoft.com/office/drawing/2014/main" id="{6E376615-791D-4DA2-BBC3-CB9DF1AE7EA2}"/>
              </a:ext>
            </a:extLst>
          </p:cNvPr>
          <p:cNvSpPr txBox="1">
            <a:spLocks/>
          </p:cNvSpPr>
          <p:nvPr/>
        </p:nvSpPr>
        <p:spPr>
          <a:xfrm>
            <a:off x="9378107" y="6297359"/>
            <a:ext cx="1398951" cy="556464"/>
          </a:xfrm>
          <a:prstGeom prst="rect">
            <a:avLst/>
          </a:prstGeom>
        </p:spPr>
        <p:txBody>
          <a:bodyPr lIns="91438" tIns="45719" rIns="91438" bIns="45719"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600" b="1">
              <a:solidFill>
                <a:schemeClr val="bg1"/>
              </a:solidFill>
              <a:latin typeface="Raleway" pitchFamily="2" charset="0"/>
            </a:endParaRPr>
          </a:p>
          <a:p>
            <a:pPr marL="0" indent="0" algn="ctr">
              <a:buNone/>
            </a:pPr>
            <a:r>
              <a:rPr lang="en-US" sz="1600" b="1">
                <a:solidFill>
                  <a:schemeClr val="bg1"/>
                </a:solidFill>
                <a:latin typeface="Raleway" pitchFamily="2" charset="0"/>
              </a:rPr>
              <a:t>2021</a:t>
            </a:r>
          </a:p>
        </p:txBody>
      </p:sp>
      <p:sp>
        <p:nvSpPr>
          <p:cNvPr id="49" name="Rectangle 48">
            <a:extLst>
              <a:ext uri="{FF2B5EF4-FFF2-40B4-BE49-F238E27FC236}">
                <a16:creationId xmlns:a16="http://schemas.microsoft.com/office/drawing/2014/main" id="{9AFFBF97-37A4-4A6F-A138-53FF322E671C}"/>
              </a:ext>
            </a:extLst>
          </p:cNvPr>
          <p:cNvSpPr/>
          <p:nvPr/>
        </p:nvSpPr>
        <p:spPr>
          <a:xfrm>
            <a:off x="4698720" y="1684779"/>
            <a:ext cx="239520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M" sz="4400" b="1" i="0" u="none" strike="noStrike" kern="1200" cap="none" spc="-150" normalizeH="0" baseline="0" noProof="0">
                <a:ln>
                  <a:noFill/>
                </a:ln>
                <a:solidFill>
                  <a:prstClr val="white"/>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rPr>
              <a:t>TRAFICS</a:t>
            </a:r>
            <a:endParaRPr kumimoji="0" lang="en-LT" sz="4400" b="1" i="0" u="none" strike="noStrike" kern="1200" cap="none" spc="-150" normalizeH="0" baseline="0" noProof="0">
              <a:ln>
                <a:noFill/>
              </a:ln>
              <a:solidFill>
                <a:prstClr val="white"/>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endParaRPr>
          </a:p>
        </p:txBody>
      </p:sp>
      <p:pic>
        <p:nvPicPr>
          <p:cNvPr id="50" name="Graphic 12" descr="Graphique à barres avec un remplissage uni">
            <a:extLst>
              <a:ext uri="{FF2B5EF4-FFF2-40B4-BE49-F238E27FC236}">
                <a16:creationId xmlns:a16="http://schemas.microsoft.com/office/drawing/2014/main" id="{65BE39B7-0EBF-43FE-9FB0-79B80E23E53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33277" y="518181"/>
            <a:ext cx="1312763" cy="1312763"/>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876170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re 1" hidden="1">
            <a:extLst>
              <a:ext uri="{FF2B5EF4-FFF2-40B4-BE49-F238E27FC236}">
                <a16:creationId xmlns:a16="http://schemas.microsoft.com/office/drawing/2014/main" id="{4C37E89B-1838-4985-96FE-A3D238A5DA49}"/>
              </a:ext>
            </a:extLst>
          </p:cNvPr>
          <p:cNvSpPr>
            <a:spLocks noGrp="1"/>
          </p:cNvSpPr>
          <p:nvPr>
            <p:ph type="title"/>
          </p:nvPr>
        </p:nvSpPr>
        <p:spPr/>
        <p:txBody>
          <a:bodyPr/>
          <a:lstStyle/>
          <a:p>
            <a:endParaRPr lang="fr-CM"/>
          </a:p>
        </p:txBody>
      </p:sp>
      <p:sp>
        <p:nvSpPr>
          <p:cNvPr id="16" name="ZoneTexte 15">
            <a:extLst>
              <a:ext uri="{FF2B5EF4-FFF2-40B4-BE49-F238E27FC236}">
                <a16:creationId xmlns:a16="http://schemas.microsoft.com/office/drawing/2014/main" id="{78188A39-1617-4B5E-8D7D-7A37EB0F575C}"/>
              </a:ext>
            </a:extLst>
          </p:cNvPr>
          <p:cNvSpPr txBox="1"/>
          <p:nvPr/>
        </p:nvSpPr>
        <p:spPr>
          <a:xfrm>
            <a:off x="234492" y="2643883"/>
            <a:ext cx="3532763" cy="646331"/>
          </a:xfrm>
          <a:prstGeom prst="rect">
            <a:avLst/>
          </a:prstGeom>
          <a:solidFill>
            <a:schemeClr val="bg1"/>
          </a:solidFill>
        </p:spPr>
        <p:txBody>
          <a:bodyPr wrap="square" rtlCol="0">
            <a:spAutoFit/>
          </a:bodyPr>
          <a:lstStyle/>
          <a:p>
            <a:endParaRPr lang="fr-FR" b="1">
              <a:solidFill>
                <a:schemeClr val="bg1"/>
              </a:solidFill>
              <a:latin typeface="Raleway" pitchFamily="2" charset="0"/>
            </a:endParaRPr>
          </a:p>
          <a:p>
            <a:endParaRPr lang="fr-FR" b="1">
              <a:solidFill>
                <a:schemeClr val="bg1"/>
              </a:solidFill>
              <a:latin typeface="Raleway" pitchFamily="2" charset="0"/>
            </a:endParaRPr>
          </a:p>
        </p:txBody>
      </p:sp>
      <p:pic>
        <p:nvPicPr>
          <p:cNvPr id="24" name="Image 23">
            <a:extLst>
              <a:ext uri="{FF2B5EF4-FFF2-40B4-BE49-F238E27FC236}">
                <a16:creationId xmlns:a16="http://schemas.microsoft.com/office/drawing/2014/main" id="{948A4E7C-1753-486C-B8E6-A2E8A3A2F5E3}"/>
              </a:ext>
            </a:extLst>
          </p:cNvPr>
          <p:cNvPicPr>
            <a:picLocks noChangeAspect="1"/>
          </p:cNvPicPr>
          <p:nvPr/>
        </p:nvPicPr>
        <p:blipFill rotWithShape="1">
          <a:blip r:embed="rId3"/>
          <a:srcRect t="24053"/>
          <a:stretch/>
        </p:blipFill>
        <p:spPr>
          <a:xfrm>
            <a:off x="155864" y="2594036"/>
            <a:ext cx="6271131" cy="3894051"/>
          </a:xfrm>
          <a:prstGeom prst="rect">
            <a:avLst/>
          </a:prstGeom>
        </p:spPr>
      </p:pic>
      <p:sp>
        <p:nvSpPr>
          <p:cNvPr id="20" name="Ellipse 19">
            <a:extLst>
              <a:ext uri="{FF2B5EF4-FFF2-40B4-BE49-F238E27FC236}">
                <a16:creationId xmlns:a16="http://schemas.microsoft.com/office/drawing/2014/main" id="{25CBA885-9E24-4EDE-9429-443A6929FCA0}"/>
              </a:ext>
            </a:extLst>
          </p:cNvPr>
          <p:cNvSpPr/>
          <p:nvPr/>
        </p:nvSpPr>
        <p:spPr>
          <a:xfrm>
            <a:off x="6426995" y="5360674"/>
            <a:ext cx="540328" cy="550718"/>
          </a:xfrm>
          <a:prstGeom prst="ellipse">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5400" b="1">
                <a:ln>
                  <a:solidFill>
                    <a:srgbClr val="FF0000"/>
                  </a:solidFill>
                </a:ln>
                <a:solidFill>
                  <a:srgbClr val="FF0000"/>
                </a:solidFill>
                <a:latin typeface="Raleway" pitchFamily="2" charset="0"/>
              </a:rPr>
              <a:t>-</a:t>
            </a:r>
          </a:p>
        </p:txBody>
      </p:sp>
      <p:sp>
        <p:nvSpPr>
          <p:cNvPr id="25" name="Rectangle 24">
            <a:extLst>
              <a:ext uri="{FF2B5EF4-FFF2-40B4-BE49-F238E27FC236}">
                <a16:creationId xmlns:a16="http://schemas.microsoft.com/office/drawing/2014/main" id="{7E6BD446-3A24-4E41-9306-9AF7AF6F5FB1}"/>
              </a:ext>
            </a:extLst>
          </p:cNvPr>
          <p:cNvSpPr/>
          <p:nvPr/>
        </p:nvSpPr>
        <p:spPr>
          <a:xfrm>
            <a:off x="6449383" y="3302743"/>
            <a:ext cx="1192013" cy="27332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200" b="1">
              <a:latin typeface="Raleway" pitchFamily="2" charset="0"/>
            </a:endParaRPr>
          </a:p>
        </p:txBody>
      </p:sp>
      <p:grpSp>
        <p:nvGrpSpPr>
          <p:cNvPr id="27" name="Group 29">
            <a:extLst>
              <a:ext uri="{FF2B5EF4-FFF2-40B4-BE49-F238E27FC236}">
                <a16:creationId xmlns:a16="http://schemas.microsoft.com/office/drawing/2014/main" id="{DF4FE74B-50D2-4867-B03A-AF5FC1AD5DA4}"/>
              </a:ext>
            </a:extLst>
          </p:cNvPr>
          <p:cNvGrpSpPr/>
          <p:nvPr/>
        </p:nvGrpSpPr>
        <p:grpSpPr>
          <a:xfrm>
            <a:off x="6449383" y="5039978"/>
            <a:ext cx="1192013" cy="996040"/>
            <a:chOff x="1676400" y="3333750"/>
            <a:chExt cx="304800" cy="381000"/>
          </a:xfrm>
          <a:solidFill>
            <a:schemeClr val="tx1">
              <a:lumMod val="65000"/>
              <a:lumOff val="35000"/>
            </a:schemeClr>
          </a:solidFill>
        </p:grpSpPr>
        <p:sp>
          <p:nvSpPr>
            <p:cNvPr id="28" name="Rectangle 27">
              <a:extLst>
                <a:ext uri="{FF2B5EF4-FFF2-40B4-BE49-F238E27FC236}">
                  <a16:creationId xmlns:a16="http://schemas.microsoft.com/office/drawing/2014/main" id="{D0D1610E-4B6A-412E-A1B9-EEDC579EDD7A}"/>
                </a:ext>
              </a:extLst>
            </p:cNvPr>
            <p:cNvSpPr/>
            <p:nvPr/>
          </p:nvSpPr>
          <p:spPr>
            <a:xfrm rot="10800000">
              <a:off x="1676400" y="3409950"/>
              <a:ext cx="304800" cy="304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sp>
          <p:nvSpPr>
            <p:cNvPr id="29" name="Isosceles Triangle 31">
              <a:extLst>
                <a:ext uri="{FF2B5EF4-FFF2-40B4-BE49-F238E27FC236}">
                  <a16:creationId xmlns:a16="http://schemas.microsoft.com/office/drawing/2014/main" id="{850D7B45-F179-45CA-A143-DED12327D4FA}"/>
                </a:ext>
              </a:extLst>
            </p:cNvPr>
            <p:cNvSpPr/>
            <p:nvPr/>
          </p:nvSpPr>
          <p:spPr>
            <a:xfrm>
              <a:off x="1752600" y="3333750"/>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grpSp>
      <p:sp>
        <p:nvSpPr>
          <p:cNvPr id="30" name="Text Placeholder 15">
            <a:extLst>
              <a:ext uri="{FF2B5EF4-FFF2-40B4-BE49-F238E27FC236}">
                <a16:creationId xmlns:a16="http://schemas.microsoft.com/office/drawing/2014/main" id="{8EAAB03B-9523-477B-81DB-BC403B554C5F}"/>
              </a:ext>
            </a:extLst>
          </p:cNvPr>
          <p:cNvSpPr txBox="1">
            <a:spLocks/>
          </p:cNvSpPr>
          <p:nvPr/>
        </p:nvSpPr>
        <p:spPr>
          <a:xfrm>
            <a:off x="6313188" y="5444385"/>
            <a:ext cx="1398951" cy="556464"/>
          </a:xfrm>
          <a:prstGeom prst="rect">
            <a:avLst/>
          </a:prstGeom>
        </p:spPr>
        <p:txBody>
          <a:bodyPr lIns="91438" tIns="45719" rIns="91438" bIns="45719"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a:solidFill>
                  <a:schemeClr val="bg1"/>
                </a:solidFill>
                <a:latin typeface="Raleway" pitchFamily="2" charset="0"/>
              </a:rPr>
              <a:t>2018</a:t>
            </a:r>
          </a:p>
        </p:txBody>
      </p:sp>
      <p:sp>
        <p:nvSpPr>
          <p:cNvPr id="31" name="Rectangle 30">
            <a:extLst>
              <a:ext uri="{FF2B5EF4-FFF2-40B4-BE49-F238E27FC236}">
                <a16:creationId xmlns:a16="http://schemas.microsoft.com/office/drawing/2014/main" id="{FDD5321E-CD3B-4B01-905E-4D329670BD06}"/>
              </a:ext>
            </a:extLst>
          </p:cNvPr>
          <p:cNvSpPr/>
          <p:nvPr/>
        </p:nvSpPr>
        <p:spPr>
          <a:xfrm>
            <a:off x="7737565" y="2859314"/>
            <a:ext cx="1192013" cy="31847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200" b="1">
              <a:latin typeface="Raleway" pitchFamily="2" charset="0"/>
            </a:endParaRPr>
          </a:p>
        </p:txBody>
      </p:sp>
      <p:grpSp>
        <p:nvGrpSpPr>
          <p:cNvPr id="32" name="Group 29">
            <a:extLst>
              <a:ext uri="{FF2B5EF4-FFF2-40B4-BE49-F238E27FC236}">
                <a16:creationId xmlns:a16="http://schemas.microsoft.com/office/drawing/2014/main" id="{8A6FF6C5-7743-445B-B8C4-C360A49758E9}"/>
              </a:ext>
            </a:extLst>
          </p:cNvPr>
          <p:cNvGrpSpPr/>
          <p:nvPr/>
        </p:nvGrpSpPr>
        <p:grpSpPr>
          <a:xfrm>
            <a:off x="7737565" y="5047995"/>
            <a:ext cx="1192013" cy="996040"/>
            <a:chOff x="1676400" y="3333750"/>
            <a:chExt cx="304800" cy="381000"/>
          </a:xfrm>
          <a:solidFill>
            <a:schemeClr val="tx1">
              <a:lumMod val="65000"/>
              <a:lumOff val="35000"/>
            </a:schemeClr>
          </a:solidFill>
        </p:grpSpPr>
        <p:sp>
          <p:nvSpPr>
            <p:cNvPr id="33" name="Rectangle 32">
              <a:extLst>
                <a:ext uri="{FF2B5EF4-FFF2-40B4-BE49-F238E27FC236}">
                  <a16:creationId xmlns:a16="http://schemas.microsoft.com/office/drawing/2014/main" id="{719A4976-7CD8-4DCD-956E-E8077F8B7FB7}"/>
                </a:ext>
              </a:extLst>
            </p:cNvPr>
            <p:cNvSpPr/>
            <p:nvPr/>
          </p:nvSpPr>
          <p:spPr>
            <a:xfrm rot="10800000">
              <a:off x="1676400" y="3409950"/>
              <a:ext cx="304800" cy="304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sp>
          <p:nvSpPr>
            <p:cNvPr id="34" name="Isosceles Triangle 31">
              <a:extLst>
                <a:ext uri="{FF2B5EF4-FFF2-40B4-BE49-F238E27FC236}">
                  <a16:creationId xmlns:a16="http://schemas.microsoft.com/office/drawing/2014/main" id="{29213D47-0ED4-4E7B-9640-EB42855D9C4C}"/>
                </a:ext>
              </a:extLst>
            </p:cNvPr>
            <p:cNvSpPr/>
            <p:nvPr/>
          </p:nvSpPr>
          <p:spPr>
            <a:xfrm>
              <a:off x="1752600" y="3333750"/>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grpSp>
      <p:sp>
        <p:nvSpPr>
          <p:cNvPr id="35" name="Text Placeholder 15">
            <a:extLst>
              <a:ext uri="{FF2B5EF4-FFF2-40B4-BE49-F238E27FC236}">
                <a16:creationId xmlns:a16="http://schemas.microsoft.com/office/drawing/2014/main" id="{B3122BAB-461A-4E21-8B78-98C631AB8C39}"/>
              </a:ext>
            </a:extLst>
          </p:cNvPr>
          <p:cNvSpPr txBox="1">
            <a:spLocks/>
          </p:cNvSpPr>
          <p:nvPr/>
        </p:nvSpPr>
        <p:spPr>
          <a:xfrm>
            <a:off x="7601370" y="5404277"/>
            <a:ext cx="1398951" cy="556464"/>
          </a:xfrm>
          <a:prstGeom prst="rect">
            <a:avLst/>
          </a:prstGeom>
        </p:spPr>
        <p:txBody>
          <a:bodyPr lIns="91438" tIns="45719" rIns="91438" bIns="45719"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a:solidFill>
                  <a:schemeClr val="bg1"/>
                </a:solidFill>
                <a:latin typeface="Raleway" pitchFamily="2" charset="0"/>
              </a:rPr>
              <a:t>2019</a:t>
            </a:r>
          </a:p>
        </p:txBody>
      </p:sp>
      <p:sp>
        <p:nvSpPr>
          <p:cNvPr id="36" name="ZoneTexte 35">
            <a:extLst>
              <a:ext uri="{FF2B5EF4-FFF2-40B4-BE49-F238E27FC236}">
                <a16:creationId xmlns:a16="http://schemas.microsoft.com/office/drawing/2014/main" id="{D6746807-BAD4-4CD9-9F67-05ACDE743E8D}"/>
              </a:ext>
            </a:extLst>
          </p:cNvPr>
          <p:cNvSpPr txBox="1"/>
          <p:nvPr/>
        </p:nvSpPr>
        <p:spPr>
          <a:xfrm>
            <a:off x="7804643" y="4034268"/>
            <a:ext cx="1060922" cy="1015663"/>
          </a:xfrm>
          <a:prstGeom prst="rect">
            <a:avLst/>
          </a:prstGeom>
          <a:noFill/>
        </p:spPr>
        <p:txBody>
          <a:bodyPr wrap="square" rtlCol="0">
            <a:spAutoFit/>
          </a:bodyPr>
          <a:lstStyle/>
          <a:p>
            <a:pPr algn="ctr"/>
            <a:r>
              <a:rPr lang="fr-FR" sz="2000" b="1">
                <a:solidFill>
                  <a:schemeClr val="bg1"/>
                </a:solidFill>
                <a:latin typeface="Raleway" pitchFamily="2" charset="0"/>
                <a:cs typeface="Miriam" panose="020B0502050101010101" pitchFamily="34" charset="-79"/>
              </a:rPr>
              <a:t>156 903  EVP</a:t>
            </a:r>
          </a:p>
        </p:txBody>
      </p:sp>
      <p:sp>
        <p:nvSpPr>
          <p:cNvPr id="37" name="ZoneTexte 36">
            <a:extLst>
              <a:ext uri="{FF2B5EF4-FFF2-40B4-BE49-F238E27FC236}">
                <a16:creationId xmlns:a16="http://schemas.microsoft.com/office/drawing/2014/main" id="{44E41FEA-A023-4674-9334-91D10FAFABF6}"/>
              </a:ext>
            </a:extLst>
          </p:cNvPr>
          <p:cNvSpPr txBox="1"/>
          <p:nvPr/>
        </p:nvSpPr>
        <p:spPr>
          <a:xfrm>
            <a:off x="6494004" y="4061541"/>
            <a:ext cx="1060922" cy="1015663"/>
          </a:xfrm>
          <a:prstGeom prst="rect">
            <a:avLst/>
          </a:prstGeom>
          <a:noFill/>
        </p:spPr>
        <p:txBody>
          <a:bodyPr wrap="square" rtlCol="0">
            <a:spAutoFit/>
          </a:bodyPr>
          <a:lstStyle/>
          <a:p>
            <a:pPr algn="ctr"/>
            <a:r>
              <a:rPr lang="fr-FR" sz="2000" b="1">
                <a:solidFill>
                  <a:schemeClr val="bg1"/>
                </a:solidFill>
                <a:latin typeface="Raleway" pitchFamily="2" charset="0"/>
                <a:cs typeface="Miriam" panose="020B0502050101010101" pitchFamily="34" charset="-79"/>
              </a:rPr>
              <a:t>129 000 EVP</a:t>
            </a:r>
          </a:p>
        </p:txBody>
      </p:sp>
      <p:sp>
        <p:nvSpPr>
          <p:cNvPr id="38" name="Rectangle 37">
            <a:extLst>
              <a:ext uri="{FF2B5EF4-FFF2-40B4-BE49-F238E27FC236}">
                <a16:creationId xmlns:a16="http://schemas.microsoft.com/office/drawing/2014/main" id="{51B4B750-123B-44DA-8683-DED847C60517}"/>
              </a:ext>
            </a:extLst>
          </p:cNvPr>
          <p:cNvSpPr/>
          <p:nvPr/>
        </p:nvSpPr>
        <p:spPr>
          <a:xfrm>
            <a:off x="9055262" y="2535279"/>
            <a:ext cx="1192013" cy="347895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200" b="1">
              <a:latin typeface="Raleway" pitchFamily="2" charset="0"/>
            </a:endParaRPr>
          </a:p>
        </p:txBody>
      </p:sp>
      <p:grpSp>
        <p:nvGrpSpPr>
          <p:cNvPr id="39" name="Group 29">
            <a:extLst>
              <a:ext uri="{FF2B5EF4-FFF2-40B4-BE49-F238E27FC236}">
                <a16:creationId xmlns:a16="http://schemas.microsoft.com/office/drawing/2014/main" id="{DBCF8429-128A-48C4-B444-D1B3D3D54D53}"/>
              </a:ext>
            </a:extLst>
          </p:cNvPr>
          <p:cNvGrpSpPr/>
          <p:nvPr/>
        </p:nvGrpSpPr>
        <p:grpSpPr>
          <a:xfrm>
            <a:off x="9056828" y="5039976"/>
            <a:ext cx="1192013" cy="996040"/>
            <a:chOff x="1676400" y="3333750"/>
            <a:chExt cx="304800" cy="381000"/>
          </a:xfrm>
          <a:solidFill>
            <a:schemeClr val="tx1">
              <a:lumMod val="65000"/>
              <a:lumOff val="35000"/>
            </a:schemeClr>
          </a:solidFill>
        </p:grpSpPr>
        <p:sp>
          <p:nvSpPr>
            <p:cNvPr id="40" name="Rectangle 39">
              <a:extLst>
                <a:ext uri="{FF2B5EF4-FFF2-40B4-BE49-F238E27FC236}">
                  <a16:creationId xmlns:a16="http://schemas.microsoft.com/office/drawing/2014/main" id="{25C4ECA3-4A36-401E-862E-98B95847FC55}"/>
                </a:ext>
              </a:extLst>
            </p:cNvPr>
            <p:cNvSpPr/>
            <p:nvPr/>
          </p:nvSpPr>
          <p:spPr>
            <a:xfrm rot="10800000">
              <a:off x="1676400" y="3409950"/>
              <a:ext cx="304800" cy="304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sp>
          <p:nvSpPr>
            <p:cNvPr id="41" name="Isosceles Triangle 31">
              <a:extLst>
                <a:ext uri="{FF2B5EF4-FFF2-40B4-BE49-F238E27FC236}">
                  <a16:creationId xmlns:a16="http://schemas.microsoft.com/office/drawing/2014/main" id="{C0B2DE93-555F-4D89-8A90-80C58D4D0BFE}"/>
                </a:ext>
              </a:extLst>
            </p:cNvPr>
            <p:cNvSpPr/>
            <p:nvPr/>
          </p:nvSpPr>
          <p:spPr>
            <a:xfrm>
              <a:off x="1752600" y="3333750"/>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grpSp>
      <p:sp>
        <p:nvSpPr>
          <p:cNvPr id="42" name="Text Placeholder 15">
            <a:extLst>
              <a:ext uri="{FF2B5EF4-FFF2-40B4-BE49-F238E27FC236}">
                <a16:creationId xmlns:a16="http://schemas.microsoft.com/office/drawing/2014/main" id="{8A28E925-D1FE-4719-B0E1-275EBD6647BE}"/>
              </a:ext>
            </a:extLst>
          </p:cNvPr>
          <p:cNvSpPr txBox="1">
            <a:spLocks/>
          </p:cNvSpPr>
          <p:nvPr/>
        </p:nvSpPr>
        <p:spPr>
          <a:xfrm>
            <a:off x="8920633" y="5396258"/>
            <a:ext cx="1398951" cy="556464"/>
          </a:xfrm>
          <a:prstGeom prst="rect">
            <a:avLst/>
          </a:prstGeom>
        </p:spPr>
        <p:txBody>
          <a:bodyPr lIns="91438" tIns="45719" rIns="91438" bIns="45719"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600" b="1">
              <a:solidFill>
                <a:schemeClr val="bg1"/>
              </a:solidFill>
              <a:latin typeface="Raleway" pitchFamily="2" charset="0"/>
            </a:endParaRPr>
          </a:p>
          <a:p>
            <a:pPr marL="0" indent="0" algn="ctr">
              <a:buNone/>
            </a:pPr>
            <a:r>
              <a:rPr lang="en-US" sz="1600" b="1">
                <a:solidFill>
                  <a:schemeClr val="bg1"/>
                </a:solidFill>
                <a:latin typeface="Raleway" pitchFamily="2" charset="0"/>
              </a:rPr>
              <a:t>2020</a:t>
            </a:r>
          </a:p>
        </p:txBody>
      </p:sp>
      <p:sp>
        <p:nvSpPr>
          <p:cNvPr id="43" name="ZoneTexte 42">
            <a:extLst>
              <a:ext uri="{FF2B5EF4-FFF2-40B4-BE49-F238E27FC236}">
                <a16:creationId xmlns:a16="http://schemas.microsoft.com/office/drawing/2014/main" id="{2C040945-9539-4004-8E71-BCFB27F36E30}"/>
              </a:ext>
            </a:extLst>
          </p:cNvPr>
          <p:cNvSpPr txBox="1"/>
          <p:nvPr/>
        </p:nvSpPr>
        <p:spPr>
          <a:xfrm>
            <a:off x="9089647" y="4040141"/>
            <a:ext cx="1060922" cy="646331"/>
          </a:xfrm>
          <a:prstGeom prst="rect">
            <a:avLst/>
          </a:prstGeom>
          <a:noFill/>
        </p:spPr>
        <p:txBody>
          <a:bodyPr wrap="square" rtlCol="0">
            <a:spAutoFit/>
          </a:bodyPr>
          <a:lstStyle/>
          <a:p>
            <a:pPr algn="ctr"/>
            <a:r>
              <a:rPr lang="fr-FR" b="1">
                <a:solidFill>
                  <a:schemeClr val="bg1"/>
                </a:solidFill>
                <a:latin typeface="Raleway" pitchFamily="2" charset="0"/>
                <a:cs typeface="Miriam" panose="020B0502050101010101" pitchFamily="34" charset="-79"/>
              </a:rPr>
              <a:t>239 871</a:t>
            </a:r>
          </a:p>
          <a:p>
            <a:pPr algn="ctr"/>
            <a:r>
              <a:rPr lang="fr-FR" b="1">
                <a:solidFill>
                  <a:schemeClr val="bg1"/>
                </a:solidFill>
                <a:latin typeface="Raleway" pitchFamily="2" charset="0"/>
                <a:cs typeface="Miriam" panose="020B0502050101010101" pitchFamily="34" charset="-79"/>
              </a:rPr>
              <a:t>EVP</a:t>
            </a:r>
          </a:p>
        </p:txBody>
      </p:sp>
      <p:sp>
        <p:nvSpPr>
          <p:cNvPr id="44" name="Rectangle 43">
            <a:extLst>
              <a:ext uri="{FF2B5EF4-FFF2-40B4-BE49-F238E27FC236}">
                <a16:creationId xmlns:a16="http://schemas.microsoft.com/office/drawing/2014/main" id="{A841C01B-B926-4077-8EB4-B9456CA26FA5}"/>
              </a:ext>
            </a:extLst>
          </p:cNvPr>
          <p:cNvSpPr/>
          <p:nvPr/>
        </p:nvSpPr>
        <p:spPr>
          <a:xfrm>
            <a:off x="2185065" y="5804400"/>
            <a:ext cx="4225946" cy="67252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latin typeface="Raleway" pitchFamily="2" charset="0"/>
              </a:rPr>
              <a:t>PERFORMANCES TRAFIC</a:t>
            </a:r>
          </a:p>
        </p:txBody>
      </p:sp>
      <p:sp>
        <p:nvSpPr>
          <p:cNvPr id="45" name="ZoneTexte 44">
            <a:extLst>
              <a:ext uri="{FF2B5EF4-FFF2-40B4-BE49-F238E27FC236}">
                <a16:creationId xmlns:a16="http://schemas.microsoft.com/office/drawing/2014/main" id="{A81E0316-1F5E-4932-B7FA-7F8C41BA7378}"/>
              </a:ext>
            </a:extLst>
          </p:cNvPr>
          <p:cNvSpPr txBox="1"/>
          <p:nvPr/>
        </p:nvSpPr>
        <p:spPr>
          <a:xfrm rot="5400000">
            <a:off x="4488525" y="743253"/>
            <a:ext cx="677108" cy="4162241"/>
          </a:xfrm>
          <a:prstGeom prst="rect">
            <a:avLst/>
          </a:prstGeom>
          <a:noFill/>
        </p:spPr>
        <p:txBody>
          <a:bodyPr vert="vert270" wrap="square" rtlCol="0">
            <a:spAutoFit/>
          </a:bodyPr>
          <a:lstStyle/>
          <a:p>
            <a:r>
              <a:rPr lang="fr-FR" sz="3200" b="1">
                <a:latin typeface="Raleway" pitchFamily="2" charset="0"/>
              </a:rPr>
              <a:t>CONTENEURISES</a:t>
            </a:r>
            <a:endParaRPr lang="fr-FR" sz="2800" b="1">
              <a:latin typeface="Raleway" pitchFamily="2" charset="0"/>
            </a:endParaRPr>
          </a:p>
        </p:txBody>
      </p:sp>
      <p:sp>
        <p:nvSpPr>
          <p:cNvPr id="46" name="Rectangle 45">
            <a:extLst>
              <a:ext uri="{FF2B5EF4-FFF2-40B4-BE49-F238E27FC236}">
                <a16:creationId xmlns:a16="http://schemas.microsoft.com/office/drawing/2014/main" id="{E57430CD-D681-4C3E-8DBE-9B258F3DD523}"/>
              </a:ext>
            </a:extLst>
          </p:cNvPr>
          <p:cNvSpPr/>
          <p:nvPr/>
        </p:nvSpPr>
        <p:spPr>
          <a:xfrm>
            <a:off x="10366759" y="3110451"/>
            <a:ext cx="1192013" cy="29402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200" b="1">
              <a:latin typeface="Raleway" pitchFamily="2" charset="0"/>
            </a:endParaRPr>
          </a:p>
        </p:txBody>
      </p:sp>
      <p:grpSp>
        <p:nvGrpSpPr>
          <p:cNvPr id="47" name="Group 29">
            <a:extLst>
              <a:ext uri="{FF2B5EF4-FFF2-40B4-BE49-F238E27FC236}">
                <a16:creationId xmlns:a16="http://schemas.microsoft.com/office/drawing/2014/main" id="{5D66C443-4A69-4EC8-BA51-2A31E748DF39}"/>
              </a:ext>
            </a:extLst>
          </p:cNvPr>
          <p:cNvGrpSpPr/>
          <p:nvPr/>
        </p:nvGrpSpPr>
        <p:grpSpPr>
          <a:xfrm>
            <a:off x="10368325" y="5076466"/>
            <a:ext cx="1192013" cy="996040"/>
            <a:chOff x="1676400" y="3333750"/>
            <a:chExt cx="304800" cy="381000"/>
          </a:xfrm>
          <a:solidFill>
            <a:schemeClr val="tx1">
              <a:lumMod val="65000"/>
              <a:lumOff val="35000"/>
            </a:schemeClr>
          </a:solidFill>
        </p:grpSpPr>
        <p:sp>
          <p:nvSpPr>
            <p:cNvPr id="48" name="Rectangle 47">
              <a:extLst>
                <a:ext uri="{FF2B5EF4-FFF2-40B4-BE49-F238E27FC236}">
                  <a16:creationId xmlns:a16="http://schemas.microsoft.com/office/drawing/2014/main" id="{96087C0C-EEA5-4349-90EE-2278A932A6E0}"/>
                </a:ext>
              </a:extLst>
            </p:cNvPr>
            <p:cNvSpPr/>
            <p:nvPr/>
          </p:nvSpPr>
          <p:spPr>
            <a:xfrm rot="10800000">
              <a:off x="1676400" y="3409950"/>
              <a:ext cx="304800" cy="304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sp>
          <p:nvSpPr>
            <p:cNvPr id="49" name="Isosceles Triangle 31">
              <a:extLst>
                <a:ext uri="{FF2B5EF4-FFF2-40B4-BE49-F238E27FC236}">
                  <a16:creationId xmlns:a16="http://schemas.microsoft.com/office/drawing/2014/main" id="{828ADA63-6081-455E-A229-48BCEF023BBA}"/>
                </a:ext>
              </a:extLst>
            </p:cNvPr>
            <p:cNvSpPr/>
            <p:nvPr/>
          </p:nvSpPr>
          <p:spPr>
            <a:xfrm>
              <a:off x="1752600" y="3333750"/>
              <a:ext cx="152400" cy="1313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Raleway" pitchFamily="2" charset="0"/>
                <a:cs typeface="Miriam" panose="020B0502050101010101" pitchFamily="34" charset="-79"/>
              </a:endParaRPr>
            </a:p>
          </p:txBody>
        </p:sp>
      </p:grpSp>
      <p:sp>
        <p:nvSpPr>
          <p:cNvPr id="50" name="Text Placeholder 15">
            <a:extLst>
              <a:ext uri="{FF2B5EF4-FFF2-40B4-BE49-F238E27FC236}">
                <a16:creationId xmlns:a16="http://schemas.microsoft.com/office/drawing/2014/main" id="{DF40316A-9600-432A-8F2F-3B283D41E522}"/>
              </a:ext>
            </a:extLst>
          </p:cNvPr>
          <p:cNvSpPr txBox="1">
            <a:spLocks/>
          </p:cNvSpPr>
          <p:nvPr/>
        </p:nvSpPr>
        <p:spPr>
          <a:xfrm>
            <a:off x="10232130" y="5432748"/>
            <a:ext cx="1398951" cy="556464"/>
          </a:xfrm>
          <a:prstGeom prst="rect">
            <a:avLst/>
          </a:prstGeom>
        </p:spPr>
        <p:txBody>
          <a:bodyPr lIns="91438" tIns="45719" rIns="91438" bIns="45719"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600" b="1">
              <a:solidFill>
                <a:schemeClr val="bg1"/>
              </a:solidFill>
              <a:latin typeface="Raleway" pitchFamily="2" charset="0"/>
            </a:endParaRPr>
          </a:p>
          <a:p>
            <a:pPr marL="0" indent="0" algn="ctr">
              <a:buNone/>
            </a:pPr>
            <a:r>
              <a:rPr lang="en-US" sz="1600" b="1">
                <a:solidFill>
                  <a:schemeClr val="bg1"/>
                </a:solidFill>
                <a:latin typeface="Raleway" pitchFamily="2" charset="0"/>
              </a:rPr>
              <a:t>2021</a:t>
            </a:r>
          </a:p>
        </p:txBody>
      </p:sp>
      <p:sp>
        <p:nvSpPr>
          <p:cNvPr id="51" name="ZoneTexte 50">
            <a:extLst>
              <a:ext uri="{FF2B5EF4-FFF2-40B4-BE49-F238E27FC236}">
                <a16:creationId xmlns:a16="http://schemas.microsoft.com/office/drawing/2014/main" id="{12F04D89-227C-4047-94B4-2054BCB1320C}"/>
              </a:ext>
            </a:extLst>
          </p:cNvPr>
          <p:cNvSpPr txBox="1"/>
          <p:nvPr/>
        </p:nvSpPr>
        <p:spPr>
          <a:xfrm>
            <a:off x="10401144" y="4076631"/>
            <a:ext cx="1060922" cy="646331"/>
          </a:xfrm>
          <a:prstGeom prst="rect">
            <a:avLst/>
          </a:prstGeom>
          <a:noFill/>
        </p:spPr>
        <p:txBody>
          <a:bodyPr wrap="square" rtlCol="0">
            <a:spAutoFit/>
          </a:bodyPr>
          <a:lstStyle/>
          <a:p>
            <a:pPr algn="ctr"/>
            <a:r>
              <a:rPr lang="fr-FR" b="1">
                <a:solidFill>
                  <a:schemeClr val="bg1"/>
                </a:solidFill>
                <a:latin typeface="Raleway" pitchFamily="2" charset="0"/>
                <a:cs typeface="Miriam" panose="020B0502050101010101" pitchFamily="34" charset="-79"/>
              </a:rPr>
              <a:t>239 871</a:t>
            </a:r>
          </a:p>
          <a:p>
            <a:pPr algn="ctr"/>
            <a:r>
              <a:rPr lang="fr-FR" b="1">
                <a:solidFill>
                  <a:schemeClr val="bg1"/>
                </a:solidFill>
                <a:latin typeface="Raleway" pitchFamily="2" charset="0"/>
                <a:cs typeface="Miriam" panose="020B0502050101010101" pitchFamily="34" charset="-79"/>
              </a:rPr>
              <a:t>EVP</a:t>
            </a:r>
          </a:p>
        </p:txBody>
      </p:sp>
      <p:sp>
        <p:nvSpPr>
          <p:cNvPr id="52" name="Rectangle 51">
            <a:extLst>
              <a:ext uri="{FF2B5EF4-FFF2-40B4-BE49-F238E27FC236}">
                <a16:creationId xmlns:a16="http://schemas.microsoft.com/office/drawing/2014/main" id="{24FA7770-5B82-4D98-AEE0-062E41036CA7}"/>
              </a:ext>
            </a:extLst>
          </p:cNvPr>
          <p:cNvSpPr/>
          <p:nvPr/>
        </p:nvSpPr>
        <p:spPr>
          <a:xfrm>
            <a:off x="4698720" y="1684779"/>
            <a:ext cx="239520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M" sz="4400" b="1" i="0" u="none" strike="noStrike" kern="1200" cap="none" spc="-150" normalizeH="0" baseline="0" noProof="0">
                <a:ln>
                  <a:noFill/>
                </a:ln>
                <a:solidFill>
                  <a:prstClr val="white"/>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rPr>
              <a:t>TRAFICS</a:t>
            </a:r>
            <a:endParaRPr kumimoji="0" lang="en-LT" sz="4400" b="1" i="0" u="none" strike="noStrike" kern="1200" cap="none" spc="-150" normalizeH="0" baseline="0" noProof="0">
              <a:ln>
                <a:noFill/>
              </a:ln>
              <a:solidFill>
                <a:prstClr val="white"/>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endParaRPr>
          </a:p>
        </p:txBody>
      </p:sp>
      <p:pic>
        <p:nvPicPr>
          <p:cNvPr id="53" name="Graphic 12" descr="Graphique à barres avec un remplissage uni">
            <a:extLst>
              <a:ext uri="{FF2B5EF4-FFF2-40B4-BE49-F238E27FC236}">
                <a16:creationId xmlns:a16="http://schemas.microsoft.com/office/drawing/2014/main" id="{483C9CFF-330B-4240-AFDF-3B50AC26FE4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133277" y="518181"/>
            <a:ext cx="1312763" cy="1312763"/>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3289330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8A42B65-566C-0A41-B8C2-5032B07BD196}"/>
              </a:ext>
            </a:extLst>
          </p:cNvPr>
          <p:cNvSpPr/>
          <p:nvPr/>
        </p:nvSpPr>
        <p:spPr>
          <a:xfrm>
            <a:off x="2869581" y="202582"/>
            <a:ext cx="6452840" cy="6452838"/>
          </a:xfrm>
          <a:prstGeom prst="ellipse">
            <a:avLst/>
          </a:prstGeom>
          <a:solidFill>
            <a:srgbClr val="12231D">
              <a:alpha val="4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4" name="Rectangle 3">
            <a:extLst>
              <a:ext uri="{FF2B5EF4-FFF2-40B4-BE49-F238E27FC236}">
                <a16:creationId xmlns:a16="http://schemas.microsoft.com/office/drawing/2014/main" id="{D674933B-DF67-D14D-ACC6-194EA400210B}"/>
              </a:ext>
            </a:extLst>
          </p:cNvPr>
          <p:cNvSpPr/>
          <p:nvPr/>
        </p:nvSpPr>
        <p:spPr>
          <a:xfrm>
            <a:off x="5352850" y="3532924"/>
            <a:ext cx="1486305" cy="1092607"/>
          </a:xfrm>
          <a:prstGeom prst="rect">
            <a:avLst/>
          </a:prstGeom>
        </p:spPr>
        <p:txBody>
          <a:bodyPr wrap="none">
            <a:spAutoFit/>
          </a:bodyPr>
          <a:lstStyle/>
          <a:p>
            <a:pPr algn="ctr"/>
            <a:r>
              <a:rPr lang="fr-CM" sz="6500" b="1" spc="-150">
                <a:solidFill>
                  <a:schemeClr val="bg1"/>
                </a:solidFill>
                <a:effectLst>
                  <a:outerShdw blurRad="419100" sx="102000" sy="102000" algn="ctr" rotWithShape="0">
                    <a:prstClr val="black">
                      <a:alpha val="29000"/>
                    </a:prstClr>
                  </a:outerShdw>
                </a:effectLst>
                <a:latin typeface="Raleway Black" panose="020B0503030101060003" pitchFamily="34" charset="77"/>
              </a:rPr>
              <a:t>KPI</a:t>
            </a:r>
            <a:endParaRPr lang="en-LT" sz="6500" b="1" spc="-150">
              <a:solidFill>
                <a:schemeClr val="bg1"/>
              </a:solidFill>
              <a:effectLst>
                <a:outerShdw blurRad="419100" sx="102000" sy="102000" algn="ctr" rotWithShape="0">
                  <a:prstClr val="black">
                    <a:alpha val="29000"/>
                  </a:prstClr>
                </a:outerShdw>
              </a:effectLst>
              <a:latin typeface="Raleway Black" panose="020B0503030101060003" pitchFamily="34" charset="77"/>
            </a:endParaRPr>
          </a:p>
        </p:txBody>
      </p:sp>
      <p:pic>
        <p:nvPicPr>
          <p:cNvPr id="5" name="Graphique 4" descr="Aspiration avec un remplissage uni">
            <a:extLst>
              <a:ext uri="{FF2B5EF4-FFF2-40B4-BE49-F238E27FC236}">
                <a16:creationId xmlns:a16="http://schemas.microsoft.com/office/drawing/2014/main" id="{B95AEBFC-741E-421B-9DD0-07863B798E6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523167" y="584928"/>
            <a:ext cx="3145665" cy="3145665"/>
          </a:xfrm>
          <a:prstGeom prst="rect">
            <a:avLst/>
          </a:prstGeom>
        </p:spPr>
      </p:pic>
    </p:spTree>
    <p:extLst>
      <p:ext uri="{BB962C8B-B14F-4D97-AF65-F5344CB8AC3E}">
        <p14:creationId xmlns:p14="http://schemas.microsoft.com/office/powerpoint/2010/main" val="97523264"/>
      </p:ext>
    </p:extLst>
  </p:cSld>
  <p:clrMapOvr>
    <a:masterClrMapping/>
  </p:clrMapOvr>
  <p:transition spd="slow" advTm="0"/>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BE918B-EA92-1948-9A36-85366B984810}"/>
              </a:ext>
            </a:extLst>
          </p:cNvPr>
          <p:cNvPicPr>
            <a:picLocks noChangeAspect="1" noChangeArrowheads="1"/>
          </p:cNvPicPr>
          <p:nvPr/>
        </p:nvPicPr>
        <p:blipFill>
          <a:blip r:embed="rId3"/>
          <a:srcRect t="8821" b="882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CF6B2B7C-89ED-F540-A64D-0D5E18A71354}"/>
              </a:ext>
            </a:extLst>
          </p:cNvPr>
          <p:cNvSpPr/>
          <p:nvPr/>
        </p:nvSpPr>
        <p:spPr>
          <a:xfrm>
            <a:off x="-1450258" y="-4117255"/>
            <a:ext cx="15092516" cy="15092510"/>
          </a:xfrm>
          <a:prstGeom prst="ellipse">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useBgFill="1">
        <p:nvSpPr>
          <p:cNvPr id="21" name="Rounded Rectangle 20">
            <a:extLst>
              <a:ext uri="{FF2B5EF4-FFF2-40B4-BE49-F238E27FC236}">
                <a16:creationId xmlns:a16="http://schemas.microsoft.com/office/drawing/2014/main" id="{D6787DAF-363B-FF49-8B5C-94BB07360B4E}"/>
              </a:ext>
            </a:extLst>
          </p:cNvPr>
          <p:cNvSpPr/>
          <p:nvPr/>
        </p:nvSpPr>
        <p:spPr>
          <a:xfrm rot="2649002">
            <a:off x="820528" y="851592"/>
            <a:ext cx="642321" cy="3943954"/>
          </a:xfrm>
          <a:prstGeom prst="chevron">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2" name="Rounded Rectangle 21">
            <a:extLst>
              <a:ext uri="{FF2B5EF4-FFF2-40B4-BE49-F238E27FC236}">
                <a16:creationId xmlns:a16="http://schemas.microsoft.com/office/drawing/2014/main" id="{A550FAD0-EC64-B541-9FEF-F3F576427C79}"/>
              </a:ext>
            </a:extLst>
          </p:cNvPr>
          <p:cNvSpPr/>
          <p:nvPr/>
        </p:nvSpPr>
        <p:spPr>
          <a:xfrm rot="2649002">
            <a:off x="1384546" y="1180725"/>
            <a:ext cx="642321" cy="4080509"/>
          </a:xfrm>
          <a:prstGeom prst="chevron">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3" name="Rounded Rectangle 22">
            <a:extLst>
              <a:ext uri="{FF2B5EF4-FFF2-40B4-BE49-F238E27FC236}">
                <a16:creationId xmlns:a16="http://schemas.microsoft.com/office/drawing/2014/main" id="{95ACA153-32CF-B343-BD0F-8295EFA0D82C}"/>
              </a:ext>
            </a:extLst>
          </p:cNvPr>
          <p:cNvSpPr/>
          <p:nvPr/>
        </p:nvSpPr>
        <p:spPr>
          <a:xfrm rot="2649002">
            <a:off x="1871833" y="1446650"/>
            <a:ext cx="642321" cy="4513190"/>
          </a:xfrm>
          <a:prstGeom prst="chevron">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1" name="Rectangle 10">
            <a:extLst>
              <a:ext uri="{FF2B5EF4-FFF2-40B4-BE49-F238E27FC236}">
                <a16:creationId xmlns:a16="http://schemas.microsoft.com/office/drawing/2014/main" id="{F1ABBEE1-A4F3-6746-AE3A-4B6E12CE6CA3}"/>
              </a:ext>
            </a:extLst>
          </p:cNvPr>
          <p:cNvSpPr/>
          <p:nvPr/>
        </p:nvSpPr>
        <p:spPr>
          <a:xfrm>
            <a:off x="5468268" y="1651207"/>
            <a:ext cx="1255472" cy="923330"/>
          </a:xfrm>
          <a:prstGeom prst="rect">
            <a:avLst/>
          </a:prstGeom>
        </p:spPr>
        <p:txBody>
          <a:bodyPr wrap="none">
            <a:spAutoFit/>
          </a:bodyPr>
          <a:lstStyle/>
          <a:p>
            <a:pPr algn="ctr"/>
            <a:r>
              <a:rPr lang="fr-CM" sz="5400" b="1" spc="-150">
                <a:solidFill>
                  <a:schemeClr val="bg1"/>
                </a:solidFill>
                <a:effectLst>
                  <a:outerShdw blurRad="419100" sx="102000" sy="102000" algn="ctr" rotWithShape="0">
                    <a:prstClr val="black">
                      <a:alpha val="29000"/>
                    </a:prstClr>
                  </a:outerShdw>
                </a:effectLst>
                <a:latin typeface="Raleway Black" panose="020B0503030101060003" pitchFamily="34" charset="77"/>
              </a:rPr>
              <a:t>KPI</a:t>
            </a:r>
            <a:endParaRPr lang="en-LT" sz="5400" b="1" spc="-150">
              <a:solidFill>
                <a:schemeClr val="bg1"/>
              </a:solidFill>
              <a:effectLst>
                <a:outerShdw blurRad="419100" sx="102000" sy="102000" algn="ctr" rotWithShape="0">
                  <a:prstClr val="black">
                    <a:alpha val="29000"/>
                  </a:prstClr>
                </a:outerShdw>
              </a:effectLst>
              <a:latin typeface="Raleway Black" panose="020B0503030101060003" pitchFamily="34" charset="77"/>
            </a:endParaRPr>
          </a:p>
        </p:txBody>
      </p:sp>
      <p:pic>
        <p:nvPicPr>
          <p:cNvPr id="25" name="Graphic 24" descr="Aspiration avec un remplissage uni">
            <a:extLst>
              <a:ext uri="{FF2B5EF4-FFF2-40B4-BE49-F238E27FC236}">
                <a16:creationId xmlns:a16="http://schemas.microsoft.com/office/drawing/2014/main" id="{C9A4FAB4-1D30-504F-AC22-18FA700E0E5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244790" y="157975"/>
            <a:ext cx="1702420" cy="1702420"/>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38428075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repeatCount="indefinite" accel="50000" decel="50000" autoRev="1" fill="hold" grpId="0" nodeType="withEffect">
                                  <p:stCondLst>
                                    <p:cond delay="0"/>
                                  </p:stCondLst>
                                  <p:childTnLst>
                                    <p:animMotion origin="layout" path="M 2.08333E-7 -4.07407E-6 L 0.04245 -0.09351 " pathEditMode="relative" rAng="0" ptsTypes="AA">
                                      <p:cBhvr>
                                        <p:cTn id="6" dur="3000" fill="hold"/>
                                        <p:tgtEl>
                                          <p:spTgt spid="21"/>
                                        </p:tgtEl>
                                        <p:attrNameLst>
                                          <p:attrName>ppt_x</p:attrName>
                                          <p:attrName>ppt_y</p:attrName>
                                        </p:attrNameLst>
                                      </p:cBhvr>
                                      <p:rCtr x="2122" y="-4676"/>
                                    </p:animMotion>
                                  </p:childTnLst>
                                </p:cTn>
                              </p:par>
                              <p:par>
                                <p:cTn id="7" presetID="56" presetClass="path" presetSubtype="0" repeatCount="indefinite" accel="50000" decel="50000" autoRev="1" fill="hold" grpId="0" nodeType="withEffect">
                                  <p:stCondLst>
                                    <p:cond delay="400"/>
                                  </p:stCondLst>
                                  <p:childTnLst>
                                    <p:animMotion origin="layout" path="M -3.75E-6 4.07407E-6 L 0.04245 -0.09352 " pathEditMode="relative" rAng="0" ptsTypes="AA">
                                      <p:cBhvr>
                                        <p:cTn id="8" dur="3000" fill="hold"/>
                                        <p:tgtEl>
                                          <p:spTgt spid="22"/>
                                        </p:tgtEl>
                                        <p:attrNameLst>
                                          <p:attrName>ppt_x</p:attrName>
                                          <p:attrName>ppt_y</p:attrName>
                                        </p:attrNameLst>
                                      </p:cBhvr>
                                      <p:rCtr x="2122" y="-4676"/>
                                    </p:animMotion>
                                  </p:childTnLst>
                                </p:cTn>
                              </p:par>
                              <p:par>
                                <p:cTn id="9" presetID="56" presetClass="path" presetSubtype="0" repeatCount="indefinite" accel="50000" decel="50000" autoRev="1" fill="hold" grpId="0" nodeType="withEffect">
                                  <p:stCondLst>
                                    <p:cond delay="800"/>
                                  </p:stCondLst>
                                  <p:childTnLst>
                                    <p:animMotion origin="layout" path="M 2.29167E-6 -4.81481E-6 L 0.04245 -0.09351 " pathEditMode="relative" rAng="0" ptsTypes="AA">
                                      <p:cBhvr>
                                        <p:cTn id="10" dur="3000" fill="hold"/>
                                        <p:tgtEl>
                                          <p:spTgt spid="23"/>
                                        </p:tgtEl>
                                        <p:attrNameLst>
                                          <p:attrName>ppt_x</p:attrName>
                                          <p:attrName>ppt_y</p:attrName>
                                        </p:attrNameLst>
                                      </p:cBhvr>
                                      <p:rCtr x="2122" y="-46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8A42B65-566C-0A41-B8C2-5032B07BD196}"/>
              </a:ext>
            </a:extLst>
          </p:cNvPr>
          <p:cNvSpPr/>
          <p:nvPr/>
        </p:nvSpPr>
        <p:spPr>
          <a:xfrm>
            <a:off x="2869581" y="202582"/>
            <a:ext cx="6452840" cy="6452838"/>
          </a:xfrm>
          <a:prstGeom prst="ellipse">
            <a:avLst/>
          </a:prstGeom>
          <a:solidFill>
            <a:srgbClr val="12231D">
              <a:alpha val="4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4" name="Rectangle 3">
            <a:extLst>
              <a:ext uri="{FF2B5EF4-FFF2-40B4-BE49-F238E27FC236}">
                <a16:creationId xmlns:a16="http://schemas.microsoft.com/office/drawing/2014/main" id="{D674933B-DF67-D14D-ACC6-194EA400210B}"/>
              </a:ext>
            </a:extLst>
          </p:cNvPr>
          <p:cNvSpPr/>
          <p:nvPr/>
        </p:nvSpPr>
        <p:spPr>
          <a:xfrm>
            <a:off x="4626689" y="3532924"/>
            <a:ext cx="2938626" cy="1092607"/>
          </a:xfrm>
          <a:prstGeom prst="rect">
            <a:avLst/>
          </a:prstGeom>
        </p:spPr>
        <p:txBody>
          <a:bodyPr wrap="none">
            <a:spAutoFit/>
          </a:bodyPr>
          <a:lstStyle/>
          <a:p>
            <a:pPr algn="ctr"/>
            <a:r>
              <a:rPr lang="fr-CM" sz="6500" b="1" spc="-150">
                <a:solidFill>
                  <a:schemeClr val="bg1"/>
                </a:solidFill>
                <a:effectLst>
                  <a:outerShdw blurRad="419100" sx="102000" sy="102000" algn="ctr" rotWithShape="0">
                    <a:prstClr val="black">
                      <a:alpha val="29000"/>
                    </a:prstClr>
                  </a:outerShdw>
                </a:effectLst>
                <a:latin typeface="Raleway Black" panose="020B0503030101060003" pitchFamily="34" charset="77"/>
              </a:rPr>
              <a:t>VISION</a:t>
            </a:r>
            <a:endParaRPr lang="en-LT" sz="6500" b="1" spc="-150">
              <a:solidFill>
                <a:schemeClr val="bg1"/>
              </a:solidFill>
              <a:effectLst>
                <a:outerShdw blurRad="419100" sx="102000" sy="102000" algn="ctr" rotWithShape="0">
                  <a:prstClr val="black">
                    <a:alpha val="29000"/>
                  </a:prstClr>
                </a:outerShdw>
              </a:effectLst>
              <a:latin typeface="Raleway Black" panose="020B0503030101060003" pitchFamily="34" charset="77"/>
            </a:endParaRPr>
          </a:p>
        </p:txBody>
      </p:sp>
      <p:pic>
        <p:nvPicPr>
          <p:cNvPr id="5" name="Graphique 4" descr="Œil avec un remplissage uni">
            <a:extLst>
              <a:ext uri="{FF2B5EF4-FFF2-40B4-BE49-F238E27FC236}">
                <a16:creationId xmlns:a16="http://schemas.microsoft.com/office/drawing/2014/main" id="{B95AEBFC-741E-421B-9DD0-07863B798E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23167" y="584928"/>
            <a:ext cx="3145665" cy="3145665"/>
          </a:xfrm>
          <a:prstGeom prst="rect">
            <a:avLst/>
          </a:prstGeom>
        </p:spPr>
      </p:pic>
    </p:spTree>
    <p:extLst>
      <p:ext uri="{BB962C8B-B14F-4D97-AF65-F5344CB8AC3E}">
        <p14:creationId xmlns:p14="http://schemas.microsoft.com/office/powerpoint/2010/main" val="895085147"/>
      </p:ext>
    </p:extLst>
  </p:cSld>
  <p:clrMapOvr>
    <a:masterClrMapping/>
  </p:clrMapOvr>
  <p:transition spd="slow" advTm="0"/>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BE918B-EA92-1948-9A36-85366B984810}"/>
              </a:ext>
            </a:extLst>
          </p:cNvPr>
          <p:cNvPicPr>
            <a:picLocks noChangeAspect="1" noChangeArrowheads="1"/>
          </p:cNvPicPr>
          <p:nvPr/>
        </p:nvPicPr>
        <p:blipFill>
          <a:blip r:embed="rId3"/>
          <a:srcRect t="12500" b="12500"/>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CF6B2B7C-89ED-F540-A64D-0D5E18A71354}"/>
              </a:ext>
            </a:extLst>
          </p:cNvPr>
          <p:cNvSpPr/>
          <p:nvPr/>
        </p:nvSpPr>
        <p:spPr>
          <a:xfrm>
            <a:off x="-1450258" y="-4117255"/>
            <a:ext cx="15092516" cy="15092510"/>
          </a:xfrm>
          <a:prstGeom prst="ellipse">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useBgFill="1">
        <p:nvSpPr>
          <p:cNvPr id="21" name="Rounded Rectangle 20">
            <a:extLst>
              <a:ext uri="{FF2B5EF4-FFF2-40B4-BE49-F238E27FC236}">
                <a16:creationId xmlns:a16="http://schemas.microsoft.com/office/drawing/2014/main" id="{D6787DAF-363B-FF49-8B5C-94BB07360B4E}"/>
              </a:ext>
            </a:extLst>
          </p:cNvPr>
          <p:cNvSpPr/>
          <p:nvPr/>
        </p:nvSpPr>
        <p:spPr>
          <a:xfrm rot="2314562">
            <a:off x="1496965" y="313773"/>
            <a:ext cx="642321" cy="3943954"/>
          </a:xfrm>
          <a:prstGeom prst="roundRect">
            <a:avLst>
              <a:gd name="adj" fmla="val 50000"/>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2" name="Rounded Rectangle 21">
            <a:extLst>
              <a:ext uri="{FF2B5EF4-FFF2-40B4-BE49-F238E27FC236}">
                <a16:creationId xmlns:a16="http://schemas.microsoft.com/office/drawing/2014/main" id="{A550FAD0-EC64-B541-9FEF-F3F576427C79}"/>
              </a:ext>
            </a:extLst>
          </p:cNvPr>
          <p:cNvSpPr/>
          <p:nvPr/>
        </p:nvSpPr>
        <p:spPr>
          <a:xfrm rot="2314562">
            <a:off x="1384545" y="1613863"/>
            <a:ext cx="642321" cy="4080509"/>
          </a:xfrm>
          <a:prstGeom prst="roundRect">
            <a:avLst>
              <a:gd name="adj" fmla="val 50000"/>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3" name="Rounded Rectangle 22">
            <a:extLst>
              <a:ext uri="{FF2B5EF4-FFF2-40B4-BE49-F238E27FC236}">
                <a16:creationId xmlns:a16="http://schemas.microsoft.com/office/drawing/2014/main" id="{95ACA153-32CF-B343-BD0F-8295EFA0D82C}"/>
              </a:ext>
            </a:extLst>
          </p:cNvPr>
          <p:cNvSpPr/>
          <p:nvPr/>
        </p:nvSpPr>
        <p:spPr>
          <a:xfrm rot="2314562">
            <a:off x="1563665" y="2358741"/>
            <a:ext cx="642321" cy="4513190"/>
          </a:xfrm>
          <a:prstGeom prst="roundRect">
            <a:avLst>
              <a:gd name="adj" fmla="val 50000"/>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4" name="Rounded Rectangle 23">
            <a:extLst>
              <a:ext uri="{FF2B5EF4-FFF2-40B4-BE49-F238E27FC236}">
                <a16:creationId xmlns:a16="http://schemas.microsoft.com/office/drawing/2014/main" id="{4A087067-6FBB-1745-A5D4-628D980A11A2}"/>
              </a:ext>
            </a:extLst>
          </p:cNvPr>
          <p:cNvSpPr/>
          <p:nvPr/>
        </p:nvSpPr>
        <p:spPr>
          <a:xfrm rot="2314562">
            <a:off x="1014528" y="4518245"/>
            <a:ext cx="642321" cy="4019894"/>
          </a:xfrm>
          <a:prstGeom prst="roundRect">
            <a:avLst>
              <a:gd name="adj" fmla="val 50000"/>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1" name="Rectangle 10">
            <a:extLst>
              <a:ext uri="{FF2B5EF4-FFF2-40B4-BE49-F238E27FC236}">
                <a16:creationId xmlns:a16="http://schemas.microsoft.com/office/drawing/2014/main" id="{F1ABBEE1-A4F3-6746-AE3A-4B6E12CE6CA3}"/>
              </a:ext>
            </a:extLst>
          </p:cNvPr>
          <p:cNvSpPr/>
          <p:nvPr/>
        </p:nvSpPr>
        <p:spPr>
          <a:xfrm>
            <a:off x="4119342" y="1189198"/>
            <a:ext cx="3953326" cy="1446550"/>
          </a:xfrm>
          <a:prstGeom prst="rect">
            <a:avLst/>
          </a:prstGeom>
        </p:spPr>
        <p:txBody>
          <a:bodyPr wrap="none">
            <a:spAutoFit/>
          </a:bodyPr>
          <a:lstStyle/>
          <a:p>
            <a:pPr algn="ctr"/>
            <a:r>
              <a:rPr lang="fr-CM" sz="8800" b="1" spc="-150">
                <a:solidFill>
                  <a:schemeClr val="bg1"/>
                </a:solidFill>
                <a:effectLst>
                  <a:outerShdw blurRad="419100" sx="102000" sy="102000" algn="ctr" rotWithShape="0">
                    <a:prstClr val="black">
                      <a:alpha val="29000"/>
                    </a:prstClr>
                  </a:outerShdw>
                </a:effectLst>
                <a:latin typeface="Raleway Black" panose="020B0503030101060003" pitchFamily="34" charset="77"/>
              </a:rPr>
              <a:t>VISION</a:t>
            </a:r>
            <a:endParaRPr lang="en-LT" sz="8800" b="1" spc="-150">
              <a:solidFill>
                <a:schemeClr val="bg1"/>
              </a:solidFill>
              <a:effectLst>
                <a:outerShdw blurRad="419100" sx="102000" sy="102000" algn="ctr" rotWithShape="0">
                  <a:prstClr val="black">
                    <a:alpha val="29000"/>
                  </a:prstClr>
                </a:outerShdw>
              </a:effectLst>
              <a:latin typeface="Raleway Black" panose="020B0503030101060003" pitchFamily="34" charset="77"/>
            </a:endParaRPr>
          </a:p>
        </p:txBody>
      </p:sp>
      <p:pic>
        <p:nvPicPr>
          <p:cNvPr id="25" name="Graphic 24" descr="Œil avec un remplissage uni">
            <a:extLst>
              <a:ext uri="{FF2B5EF4-FFF2-40B4-BE49-F238E27FC236}">
                <a16:creationId xmlns:a16="http://schemas.microsoft.com/office/drawing/2014/main" id="{C9A4FAB4-1D30-504F-AC22-18FA700E0E5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244790" y="32846"/>
            <a:ext cx="1702420" cy="1702420"/>
          </a:xfrm>
          <a:prstGeom prst="rect">
            <a:avLst/>
          </a:prstGeom>
          <a:effectLst>
            <a:outerShdw blurRad="177800" sx="102000" sy="102000" algn="ctr" rotWithShape="0">
              <a:prstClr val="black">
                <a:alpha val="40000"/>
              </a:prstClr>
            </a:outerShdw>
          </a:effectLst>
        </p:spPr>
      </p:pic>
      <p:sp useBgFill="1">
        <p:nvSpPr>
          <p:cNvPr id="28" name="Rounded Rectangle 27">
            <a:extLst>
              <a:ext uri="{FF2B5EF4-FFF2-40B4-BE49-F238E27FC236}">
                <a16:creationId xmlns:a16="http://schemas.microsoft.com/office/drawing/2014/main" id="{FC8B7B47-AD94-0B42-BF9A-FB712535E5D0}"/>
              </a:ext>
            </a:extLst>
          </p:cNvPr>
          <p:cNvSpPr/>
          <p:nvPr/>
        </p:nvSpPr>
        <p:spPr>
          <a:xfrm rot="2314562">
            <a:off x="10069531" y="4216949"/>
            <a:ext cx="642321" cy="4513190"/>
          </a:xfrm>
          <a:prstGeom prst="roundRect">
            <a:avLst>
              <a:gd name="adj" fmla="val 50000"/>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9" name="Rounded Rectangle 28">
            <a:extLst>
              <a:ext uri="{FF2B5EF4-FFF2-40B4-BE49-F238E27FC236}">
                <a16:creationId xmlns:a16="http://schemas.microsoft.com/office/drawing/2014/main" id="{14E00701-098F-CD4F-A308-C7B7ECDFF684}"/>
              </a:ext>
            </a:extLst>
          </p:cNvPr>
          <p:cNvSpPr/>
          <p:nvPr/>
        </p:nvSpPr>
        <p:spPr>
          <a:xfrm rot="2314562">
            <a:off x="9520394" y="6376453"/>
            <a:ext cx="642321" cy="4019894"/>
          </a:xfrm>
          <a:prstGeom prst="roundRect">
            <a:avLst>
              <a:gd name="adj" fmla="val 50000"/>
            </a:avLst>
          </a:prstGeom>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8" name="Rectangle 17">
            <a:extLst>
              <a:ext uri="{FF2B5EF4-FFF2-40B4-BE49-F238E27FC236}">
                <a16:creationId xmlns:a16="http://schemas.microsoft.com/office/drawing/2014/main" id="{800C58CF-93C3-4B10-AB4F-522C6C616976}"/>
              </a:ext>
            </a:extLst>
          </p:cNvPr>
          <p:cNvSpPr/>
          <p:nvPr/>
        </p:nvSpPr>
        <p:spPr>
          <a:xfrm>
            <a:off x="1884825" y="5322963"/>
            <a:ext cx="9014496" cy="1168896"/>
          </a:xfrm>
          <a:prstGeom prst="rect">
            <a:avLst/>
          </a:prstGeom>
          <a:solidFill>
            <a:srgbClr val="FFC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fr-CM" sz="1600" b="1" spc="300">
                <a:solidFill>
                  <a:schemeClr val="tx1"/>
                </a:solidFill>
                <a:latin typeface="Raleway" pitchFamily="2" charset="0"/>
              </a:rPr>
              <a:t>Le Port de Kribi vise aussi à élever le niveau du pays en matière de technologies modernes, de chaine d’approvisionnement maritime et portuaire. Il permet en outre de Soutenir la croissance économique, accompagner les projets d’envergure.</a:t>
            </a:r>
            <a:endParaRPr lang="en-LT" sz="1600" b="1" spc="300">
              <a:solidFill>
                <a:schemeClr val="tx1"/>
              </a:solidFill>
              <a:latin typeface="Raleway" pitchFamily="2" charset="0"/>
            </a:endParaRPr>
          </a:p>
        </p:txBody>
      </p:sp>
      <p:sp>
        <p:nvSpPr>
          <p:cNvPr id="30" name="ZoneTexte 29">
            <a:extLst>
              <a:ext uri="{FF2B5EF4-FFF2-40B4-BE49-F238E27FC236}">
                <a16:creationId xmlns:a16="http://schemas.microsoft.com/office/drawing/2014/main" id="{EBED9E8C-77C5-4B42-857C-E11C6B23C006}"/>
              </a:ext>
            </a:extLst>
          </p:cNvPr>
          <p:cNvSpPr txBox="1"/>
          <p:nvPr/>
        </p:nvSpPr>
        <p:spPr>
          <a:xfrm>
            <a:off x="1928138" y="2539455"/>
            <a:ext cx="8927870" cy="1323439"/>
          </a:xfrm>
          <a:prstGeom prst="rect">
            <a:avLst/>
          </a:prstGeom>
          <a:solidFill>
            <a:srgbClr val="FFC000"/>
          </a:solidFill>
          <a:ln>
            <a:noFill/>
          </a:ln>
        </p:spPr>
        <p:txBody>
          <a:bodyPr wrap="square">
            <a:spAutoFit/>
          </a:bodyPr>
          <a:lstStyle/>
          <a:p>
            <a:pPr algn="just"/>
            <a:r>
              <a:rPr lang="fr-CM" sz="1600" b="1" spc="300">
                <a:latin typeface="Raleway" pitchFamily="2" charset="0"/>
              </a:rPr>
              <a:t>La réalisation du pôle industriel et portuaire de Kribi reflète la volonté des Autorités Camerounaises de combler le déficit du pays en infrastructures portuaires permettant d’assurer la mise en valeur des ressources naturelles. </a:t>
            </a:r>
          </a:p>
          <a:p>
            <a:pPr algn="just"/>
            <a:endParaRPr lang="fr-CM" sz="1600" b="1" spc="300">
              <a:latin typeface="Raleway" pitchFamily="2" charset="0"/>
            </a:endParaRPr>
          </a:p>
        </p:txBody>
      </p:sp>
      <p:sp>
        <p:nvSpPr>
          <p:cNvPr id="31" name="ZoneTexte 30">
            <a:extLst>
              <a:ext uri="{FF2B5EF4-FFF2-40B4-BE49-F238E27FC236}">
                <a16:creationId xmlns:a16="http://schemas.microsoft.com/office/drawing/2014/main" id="{CA238622-A515-4277-9DDC-33579B9221FE}"/>
              </a:ext>
            </a:extLst>
          </p:cNvPr>
          <p:cNvSpPr txBox="1"/>
          <p:nvPr/>
        </p:nvSpPr>
        <p:spPr>
          <a:xfrm>
            <a:off x="1928138" y="4010139"/>
            <a:ext cx="8927870" cy="1077218"/>
          </a:xfrm>
          <a:prstGeom prst="rect">
            <a:avLst/>
          </a:prstGeom>
          <a:solidFill>
            <a:srgbClr val="FFC000"/>
          </a:solidFill>
          <a:ln>
            <a:noFill/>
          </a:ln>
        </p:spPr>
        <p:txBody>
          <a:bodyPr wrap="square">
            <a:spAutoFit/>
          </a:bodyPr>
          <a:lstStyle/>
          <a:p>
            <a:pPr algn="just"/>
            <a:endParaRPr lang="fr-CM" sz="1600" b="1" spc="300">
              <a:latin typeface="Raleway" pitchFamily="2" charset="0"/>
            </a:endParaRPr>
          </a:p>
          <a:p>
            <a:pPr algn="just"/>
            <a:r>
              <a:rPr lang="fr-CM" sz="1600" b="1" spc="300">
                <a:latin typeface="Raleway" pitchFamily="2" charset="0"/>
              </a:rPr>
              <a:t>Elle s’inscrit dans le cadre d’une stratégie économique du pays qui vise à amener le pays vers l’émergence à l’horizon 2035 à travers l’augmentation de son taux de croissance.</a:t>
            </a:r>
          </a:p>
        </p:txBody>
      </p:sp>
    </p:spTree>
    <p:extLst>
      <p:ext uri="{BB962C8B-B14F-4D97-AF65-F5344CB8AC3E}">
        <p14:creationId xmlns:p14="http://schemas.microsoft.com/office/powerpoint/2010/main" val="18326554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repeatCount="indefinite" accel="50000" decel="50000" autoRev="1" fill="hold" grpId="0" nodeType="withEffect">
                                  <p:stCondLst>
                                    <p:cond delay="0"/>
                                  </p:stCondLst>
                                  <p:childTnLst>
                                    <p:animMotion origin="layout" path="M 1.45833E-6 3.7037E-6 L 0.04245 -0.09352 " pathEditMode="relative" rAng="0" ptsTypes="AA">
                                      <p:cBhvr>
                                        <p:cTn id="6" dur="3000" fill="hold"/>
                                        <p:tgtEl>
                                          <p:spTgt spid="21"/>
                                        </p:tgtEl>
                                        <p:attrNameLst>
                                          <p:attrName>ppt_x</p:attrName>
                                          <p:attrName>ppt_y</p:attrName>
                                        </p:attrNameLst>
                                      </p:cBhvr>
                                      <p:rCtr x="2122" y="-4676"/>
                                    </p:animMotion>
                                  </p:childTnLst>
                                </p:cTn>
                              </p:par>
                              <p:par>
                                <p:cTn id="7" presetID="56" presetClass="path" presetSubtype="0" repeatCount="indefinite" accel="50000" decel="50000" autoRev="1" fill="hold" grpId="0" nodeType="withEffect">
                                  <p:stCondLst>
                                    <p:cond delay="400"/>
                                  </p:stCondLst>
                                  <p:childTnLst>
                                    <p:animMotion origin="layout" path="M -3.75E-6 -3.33333E-6 L 0.04245 -0.09352 " pathEditMode="relative" rAng="0" ptsTypes="AA">
                                      <p:cBhvr>
                                        <p:cTn id="8" dur="3000" fill="hold"/>
                                        <p:tgtEl>
                                          <p:spTgt spid="22"/>
                                        </p:tgtEl>
                                        <p:attrNameLst>
                                          <p:attrName>ppt_x</p:attrName>
                                          <p:attrName>ppt_y</p:attrName>
                                        </p:attrNameLst>
                                      </p:cBhvr>
                                      <p:rCtr x="2122" y="-4676"/>
                                    </p:animMotion>
                                  </p:childTnLst>
                                </p:cTn>
                              </p:par>
                              <p:par>
                                <p:cTn id="9" presetID="56" presetClass="path" presetSubtype="0" repeatCount="indefinite" accel="50000" decel="50000" autoRev="1" fill="hold" grpId="0" nodeType="withEffect">
                                  <p:stCondLst>
                                    <p:cond delay="800"/>
                                  </p:stCondLst>
                                  <p:childTnLst>
                                    <p:animMotion origin="layout" path="M 2.70833E-6 3.7037E-7 L 0.04245 -0.09352 " pathEditMode="relative" rAng="0" ptsTypes="AA">
                                      <p:cBhvr>
                                        <p:cTn id="10" dur="3000" fill="hold"/>
                                        <p:tgtEl>
                                          <p:spTgt spid="23"/>
                                        </p:tgtEl>
                                        <p:attrNameLst>
                                          <p:attrName>ppt_x</p:attrName>
                                          <p:attrName>ppt_y</p:attrName>
                                        </p:attrNameLst>
                                      </p:cBhvr>
                                      <p:rCtr x="2122" y="-4676"/>
                                    </p:animMotion>
                                  </p:childTnLst>
                                </p:cTn>
                              </p:par>
                              <p:par>
                                <p:cTn id="11" presetID="56" presetClass="path" presetSubtype="0" repeatCount="indefinite" accel="50000" decel="50000" autoRev="1" fill="hold" grpId="0" nodeType="withEffect">
                                  <p:stCondLst>
                                    <p:cond delay="1200"/>
                                  </p:stCondLst>
                                  <p:childTnLst>
                                    <p:animMotion origin="layout" path="M 4.79167E-6 -4.81481E-6 L 0.04244 -0.09351 " pathEditMode="relative" rAng="0" ptsTypes="AA">
                                      <p:cBhvr>
                                        <p:cTn id="12" dur="3000" fill="hold"/>
                                        <p:tgtEl>
                                          <p:spTgt spid="24"/>
                                        </p:tgtEl>
                                        <p:attrNameLst>
                                          <p:attrName>ppt_x</p:attrName>
                                          <p:attrName>ppt_y</p:attrName>
                                        </p:attrNameLst>
                                      </p:cBhvr>
                                      <p:rCtr x="2122" y="-4676"/>
                                    </p:animMotion>
                                  </p:childTnLst>
                                </p:cTn>
                              </p:par>
                              <p:par>
                                <p:cTn id="13" presetID="56" presetClass="path" presetSubtype="0" repeatCount="indefinite" accel="50000" decel="50000" autoRev="1" fill="hold" grpId="0" nodeType="withEffect">
                                  <p:stCondLst>
                                    <p:cond delay="800"/>
                                  </p:stCondLst>
                                  <p:childTnLst>
                                    <p:animMotion origin="layout" path="M -3.54167E-6 4.07407E-6 L 0.04245 -0.09352 " pathEditMode="relative" rAng="0" ptsTypes="AA">
                                      <p:cBhvr>
                                        <p:cTn id="14" dur="3000" fill="hold"/>
                                        <p:tgtEl>
                                          <p:spTgt spid="28"/>
                                        </p:tgtEl>
                                        <p:attrNameLst>
                                          <p:attrName>ppt_x</p:attrName>
                                          <p:attrName>ppt_y</p:attrName>
                                        </p:attrNameLst>
                                      </p:cBhvr>
                                      <p:rCtr x="2122" y="-4676"/>
                                    </p:animMotion>
                                  </p:childTnLst>
                                </p:cTn>
                              </p:par>
                              <p:par>
                                <p:cTn id="15" presetID="56" presetClass="path" presetSubtype="0" repeatCount="indefinite" accel="50000" decel="50000" autoRev="1" fill="hold" grpId="0" nodeType="withEffect">
                                  <p:stCondLst>
                                    <p:cond delay="1200"/>
                                  </p:stCondLst>
                                  <p:childTnLst>
                                    <p:animMotion origin="layout" path="M -1.45833E-6 -2.59259E-6 L 0.04245 -0.09352 " pathEditMode="relative" rAng="0" ptsTypes="AA">
                                      <p:cBhvr>
                                        <p:cTn id="16" dur="3000" fill="hold"/>
                                        <p:tgtEl>
                                          <p:spTgt spid="29"/>
                                        </p:tgtEl>
                                        <p:attrNameLst>
                                          <p:attrName>ppt_x</p:attrName>
                                          <p:attrName>ppt_y</p:attrName>
                                        </p:attrNameLst>
                                      </p:cBhvr>
                                      <p:rCtr x="2122" y="-4676"/>
                                    </p:animMotion>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18" grpId="0" animBg="1"/>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BE918B-EA92-1948-9A36-85366B984810}"/>
              </a:ext>
            </a:extLst>
          </p:cNvPr>
          <p:cNvPicPr>
            <a:picLocks noChangeAspect="1" noChangeArrowheads="1"/>
          </p:cNvPicPr>
          <p:nvPr/>
        </p:nvPicPr>
        <p:blipFill>
          <a:blip r:embed="rId3"/>
          <a:srcRect t="12500" b="12500"/>
          <a:stretch/>
        </p:blipFill>
        <p:spPr bwMode="auto">
          <a:xfrm>
            <a:off x="-11653736" y="0"/>
            <a:ext cx="243840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CF6B2B7C-89ED-F540-A64D-0D5E18A71354}"/>
              </a:ext>
            </a:extLst>
          </p:cNvPr>
          <p:cNvSpPr/>
          <p:nvPr/>
        </p:nvSpPr>
        <p:spPr>
          <a:xfrm>
            <a:off x="-1450258" y="-4117255"/>
            <a:ext cx="15092516" cy="15092510"/>
          </a:xfrm>
          <a:prstGeom prst="ellipse">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16" name="Rectangle 15">
            <a:extLst>
              <a:ext uri="{FF2B5EF4-FFF2-40B4-BE49-F238E27FC236}">
                <a16:creationId xmlns:a16="http://schemas.microsoft.com/office/drawing/2014/main" id="{045C80D1-800A-4504-B597-8D79F8FB1E17}"/>
              </a:ext>
            </a:extLst>
          </p:cNvPr>
          <p:cNvSpPr/>
          <p:nvPr/>
        </p:nvSpPr>
        <p:spPr>
          <a:xfrm>
            <a:off x="8304481" y="3886668"/>
            <a:ext cx="3809813" cy="251145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endParaRPr lang="fr-FR" sz="2000" b="1">
              <a:solidFill>
                <a:schemeClr val="bg1"/>
              </a:solidFill>
              <a:latin typeface="Raleway" pitchFamily="2" charset="0"/>
              <a:ea typeface="Franklin Gothic Heavy" charset="0"/>
              <a:cs typeface="Franklin Gothic Heavy" charset="0"/>
            </a:endParaRPr>
          </a:p>
          <a:p>
            <a:pPr marL="285750" lvl="0" indent="-285750">
              <a:buFont typeface="Arial" panose="020B0604020202020204" pitchFamily="34" charset="0"/>
              <a:buChar char="•"/>
            </a:pPr>
            <a:r>
              <a:rPr lang="fr-FR" sz="2000" b="1">
                <a:solidFill>
                  <a:schemeClr val="bg1"/>
                </a:solidFill>
                <a:latin typeface="Raleway" pitchFamily="2" charset="0"/>
                <a:ea typeface="Franklin Gothic Heavy" charset="0"/>
                <a:cs typeface="Franklin Gothic Heavy" charset="0"/>
              </a:rPr>
              <a:t>Performances opérationnelles au niveau des grands ports internationaux</a:t>
            </a:r>
          </a:p>
          <a:p>
            <a:pPr marL="285750" lvl="0" indent="-285750">
              <a:buFont typeface="Arial" panose="020B0604020202020204" pitchFamily="34" charset="0"/>
              <a:buChar char="•"/>
            </a:pPr>
            <a:r>
              <a:rPr lang="fr-FR" sz="2000" b="1">
                <a:solidFill>
                  <a:schemeClr val="bg1"/>
                </a:solidFill>
                <a:latin typeface="Raleway" pitchFamily="2" charset="0"/>
                <a:ea typeface="Franklin Gothic Heavy" charset="0"/>
                <a:cs typeface="Franklin Gothic Heavy" charset="0"/>
              </a:rPr>
              <a:t>Attractive pour de nouveaux clients</a:t>
            </a:r>
          </a:p>
        </p:txBody>
      </p:sp>
      <p:sp>
        <p:nvSpPr>
          <p:cNvPr id="17" name="Rectangle 16">
            <a:extLst>
              <a:ext uri="{FF2B5EF4-FFF2-40B4-BE49-F238E27FC236}">
                <a16:creationId xmlns:a16="http://schemas.microsoft.com/office/drawing/2014/main" id="{0DF5CA0B-D743-40C6-AD70-95716A4818A5}"/>
              </a:ext>
            </a:extLst>
          </p:cNvPr>
          <p:cNvSpPr/>
          <p:nvPr/>
        </p:nvSpPr>
        <p:spPr>
          <a:xfrm>
            <a:off x="4372551" y="3856185"/>
            <a:ext cx="3809813" cy="251145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342900" lvl="0" indent="-342900">
              <a:buFont typeface="Arial" panose="020B0604020202020204" pitchFamily="34" charset="0"/>
              <a:buChar char="•"/>
            </a:pPr>
            <a:r>
              <a:rPr lang="fr-FR" sz="2000" b="1">
                <a:solidFill>
                  <a:schemeClr val="bg1"/>
                </a:solidFill>
                <a:latin typeface="Raleway" pitchFamily="2" charset="0"/>
                <a:ea typeface="Franklin Gothic Heavy" charset="0"/>
                <a:cs typeface="Franklin Gothic Heavy" charset="0"/>
              </a:rPr>
              <a:t>Développer une solution logistique complète et compétitive </a:t>
            </a:r>
          </a:p>
          <a:p>
            <a:pPr marL="285750" lvl="0" indent="-285750">
              <a:buFont typeface="Arial" panose="020B0604020202020204" pitchFamily="34" charset="0"/>
              <a:buChar char="•"/>
            </a:pPr>
            <a:r>
              <a:rPr lang="fr-FR" sz="2000" b="1">
                <a:solidFill>
                  <a:schemeClr val="bg1"/>
                </a:solidFill>
                <a:latin typeface="Raleway" pitchFamily="2" charset="0"/>
                <a:ea typeface="Franklin Gothic Heavy" charset="0"/>
                <a:cs typeface="Franklin Gothic Heavy" charset="0"/>
              </a:rPr>
              <a:t>Renforcer le corridor et les zones enclavées</a:t>
            </a:r>
          </a:p>
        </p:txBody>
      </p:sp>
      <p:sp>
        <p:nvSpPr>
          <p:cNvPr id="18" name="Rectangle 17">
            <a:extLst>
              <a:ext uri="{FF2B5EF4-FFF2-40B4-BE49-F238E27FC236}">
                <a16:creationId xmlns:a16="http://schemas.microsoft.com/office/drawing/2014/main" id="{023CD0C7-55EB-410A-BC48-0174569003B8}"/>
              </a:ext>
            </a:extLst>
          </p:cNvPr>
          <p:cNvSpPr/>
          <p:nvPr/>
        </p:nvSpPr>
        <p:spPr>
          <a:xfrm>
            <a:off x="470923" y="3856186"/>
            <a:ext cx="3634150" cy="24473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342900" lvl="0" indent="-342900">
              <a:buFont typeface="Arial" panose="020B0604020202020204" pitchFamily="34" charset="0"/>
              <a:buChar char="•"/>
            </a:pPr>
            <a:r>
              <a:rPr lang="fr-FR" sz="2000" b="1">
                <a:solidFill>
                  <a:schemeClr val="bg1"/>
                </a:solidFill>
                <a:latin typeface="Raleway" pitchFamily="2" charset="0"/>
                <a:ea typeface="Franklin Gothic Heavy" charset="0"/>
                <a:cs typeface="Franklin Gothic Heavy" charset="0"/>
              </a:rPr>
              <a:t>Soutenir la croissance économique</a:t>
            </a:r>
          </a:p>
          <a:p>
            <a:pPr marL="285750" lvl="0" indent="-285750">
              <a:buFont typeface="Arial" panose="020B0604020202020204" pitchFamily="34" charset="0"/>
              <a:buChar char="•"/>
            </a:pPr>
            <a:r>
              <a:rPr lang="fr-FR" sz="2000" b="1">
                <a:solidFill>
                  <a:schemeClr val="bg1"/>
                </a:solidFill>
                <a:latin typeface="Raleway" pitchFamily="2" charset="0"/>
                <a:ea typeface="Franklin Gothic Heavy" charset="0"/>
                <a:cs typeface="Franklin Gothic Heavy" charset="0"/>
              </a:rPr>
              <a:t>Accompagner les projets d’envergure</a:t>
            </a:r>
          </a:p>
          <a:p>
            <a:pPr marL="285750" lvl="0" indent="-285750">
              <a:buFont typeface="Arial" panose="020B0604020202020204" pitchFamily="34" charset="0"/>
              <a:buChar char="•"/>
            </a:pPr>
            <a:r>
              <a:rPr lang="fr-FR" sz="2000" b="1">
                <a:solidFill>
                  <a:schemeClr val="bg1"/>
                </a:solidFill>
                <a:latin typeface="Raleway" pitchFamily="2" charset="0"/>
                <a:ea typeface="Franklin Gothic Heavy" charset="0"/>
                <a:cs typeface="Franklin Gothic Heavy" charset="0"/>
              </a:rPr>
              <a:t>Créer de nouveaux débouchés économiques</a:t>
            </a:r>
          </a:p>
          <a:p>
            <a:pPr marL="285750" lvl="0" indent="-285750">
              <a:buFont typeface="Arial" panose="020B0604020202020204" pitchFamily="34" charset="0"/>
              <a:buChar char="•"/>
            </a:pPr>
            <a:r>
              <a:rPr lang="fr-FR" sz="2000" b="1">
                <a:solidFill>
                  <a:schemeClr val="bg1"/>
                </a:solidFill>
                <a:latin typeface="Raleway" pitchFamily="2" charset="0"/>
                <a:ea typeface="Franklin Gothic Heavy" charset="0"/>
                <a:cs typeface="Franklin Gothic Heavy" charset="0"/>
              </a:rPr>
              <a:t>Eriger une Zone Economique spéciale</a:t>
            </a:r>
          </a:p>
        </p:txBody>
      </p:sp>
      <p:grpSp>
        <p:nvGrpSpPr>
          <p:cNvPr id="19" name="Groupe 18">
            <a:extLst>
              <a:ext uri="{FF2B5EF4-FFF2-40B4-BE49-F238E27FC236}">
                <a16:creationId xmlns:a16="http://schemas.microsoft.com/office/drawing/2014/main" id="{ED79DCBA-67E3-45A4-BE2F-FE5160D4B5E0}"/>
              </a:ext>
            </a:extLst>
          </p:cNvPr>
          <p:cNvGrpSpPr/>
          <p:nvPr/>
        </p:nvGrpSpPr>
        <p:grpSpPr>
          <a:xfrm>
            <a:off x="1219520" y="3087000"/>
            <a:ext cx="2700000" cy="684000"/>
            <a:chOff x="1862355" y="1593626"/>
            <a:chExt cx="2205299" cy="853503"/>
          </a:xfrm>
          <a:noFill/>
        </p:grpSpPr>
        <p:sp>
          <p:nvSpPr>
            <p:cNvPr id="20" name="Rectangle : coins arrondis 19">
              <a:extLst>
                <a:ext uri="{FF2B5EF4-FFF2-40B4-BE49-F238E27FC236}">
                  <a16:creationId xmlns:a16="http://schemas.microsoft.com/office/drawing/2014/main" id="{46AC333F-85BB-4696-B145-3647FE858B32}"/>
                </a:ext>
              </a:extLst>
            </p:cNvPr>
            <p:cNvSpPr/>
            <p:nvPr/>
          </p:nvSpPr>
          <p:spPr>
            <a:xfrm>
              <a:off x="1862355" y="1593626"/>
              <a:ext cx="2205299" cy="853503"/>
            </a:xfrm>
            <a:prstGeom prst="roundRect">
              <a:avLst>
                <a:gd name="adj" fmla="val 10000"/>
              </a:avLst>
            </a:prstGeom>
            <a:grpFill/>
            <a:ln>
              <a:noFill/>
            </a:ln>
          </p:spPr>
          <p:style>
            <a:lnRef idx="2">
              <a:schemeClr val="dk1"/>
            </a:lnRef>
            <a:fillRef idx="1">
              <a:schemeClr val="lt1"/>
            </a:fillRef>
            <a:effectRef idx="0">
              <a:schemeClr val="dk1"/>
            </a:effectRef>
            <a:fontRef idx="minor">
              <a:schemeClr val="dk1"/>
            </a:fontRef>
          </p:style>
        </p:sp>
        <p:sp>
          <p:nvSpPr>
            <p:cNvPr id="26" name="Rectangle : coins arrondis 4">
              <a:extLst>
                <a:ext uri="{FF2B5EF4-FFF2-40B4-BE49-F238E27FC236}">
                  <a16:creationId xmlns:a16="http://schemas.microsoft.com/office/drawing/2014/main" id="{E47371B7-C7FB-4FBD-A730-FC4C3ADC62F2}"/>
                </a:ext>
              </a:extLst>
            </p:cNvPr>
            <p:cNvSpPr txBox="1"/>
            <p:nvPr/>
          </p:nvSpPr>
          <p:spPr>
            <a:xfrm>
              <a:off x="1887353" y="1618624"/>
              <a:ext cx="2155303" cy="803507"/>
            </a:xfrm>
            <a:prstGeom prst="rect">
              <a:avLst/>
            </a:prstGeom>
            <a:solidFill>
              <a:srgbClr val="FFC000"/>
            </a:solidFill>
            <a:ln>
              <a:noFill/>
            </a:ln>
          </p:spPr>
          <p:style>
            <a:lnRef idx="2">
              <a:schemeClr val="dk1"/>
            </a:lnRef>
            <a:fillRef idx="1">
              <a:schemeClr val="lt1"/>
            </a:fillRef>
            <a:effectRef idx="0">
              <a:schemeClr val="dk1"/>
            </a:effectRef>
            <a:fontRef idx="minor">
              <a:schemeClr val="dk1"/>
            </a:fontRef>
          </p:style>
          <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b="1" kern="1200">
                  <a:solidFill>
                    <a:schemeClr val="tx1"/>
                  </a:solidFill>
                  <a:latin typeface="Raleway" pitchFamily="2" charset="0"/>
                  <a:ea typeface="Franklin Gothic Heavy" charset="0"/>
                  <a:cs typeface="Franklin Gothic Heavy" charset="0"/>
                </a:rPr>
                <a:t>FUTUR</a:t>
              </a:r>
              <a:r>
                <a:rPr lang="fr-FR" sz="1600" b="1" kern="1200" baseline="0">
                  <a:solidFill>
                    <a:schemeClr val="tx1"/>
                  </a:solidFill>
                  <a:latin typeface="Raleway" pitchFamily="2" charset="0"/>
                  <a:ea typeface="Franklin Gothic Heavy" charset="0"/>
                  <a:cs typeface="Franklin Gothic Heavy" charset="0"/>
                </a:rPr>
                <a:t> POUMON ÉCONOMIQUE DU CAMEROUN</a:t>
              </a:r>
              <a:endParaRPr lang="fr-FR" sz="1600" b="1" kern="1200">
                <a:solidFill>
                  <a:schemeClr val="tx1"/>
                </a:solidFill>
                <a:latin typeface="Raleway" pitchFamily="2" charset="0"/>
                <a:ea typeface="Franklin Gothic Heavy" charset="0"/>
                <a:cs typeface="Franklin Gothic Heavy" charset="0"/>
              </a:endParaRPr>
            </a:p>
          </p:txBody>
        </p:sp>
      </p:grpSp>
      <p:grpSp>
        <p:nvGrpSpPr>
          <p:cNvPr id="27" name="Groupe 26">
            <a:extLst>
              <a:ext uri="{FF2B5EF4-FFF2-40B4-BE49-F238E27FC236}">
                <a16:creationId xmlns:a16="http://schemas.microsoft.com/office/drawing/2014/main" id="{24242251-F05B-4960-81B3-A742CBE6E4D8}"/>
              </a:ext>
            </a:extLst>
          </p:cNvPr>
          <p:cNvGrpSpPr/>
          <p:nvPr/>
        </p:nvGrpSpPr>
        <p:grpSpPr>
          <a:xfrm>
            <a:off x="5079501" y="3129967"/>
            <a:ext cx="2700000" cy="684000"/>
            <a:chOff x="4817549" y="1503053"/>
            <a:chExt cx="2868160" cy="956060"/>
          </a:xfrm>
          <a:noFill/>
        </p:grpSpPr>
        <p:sp>
          <p:nvSpPr>
            <p:cNvPr id="30" name="Rectangle : coins arrondis 29">
              <a:extLst>
                <a:ext uri="{FF2B5EF4-FFF2-40B4-BE49-F238E27FC236}">
                  <a16:creationId xmlns:a16="http://schemas.microsoft.com/office/drawing/2014/main" id="{975AF9F8-03FE-4D16-AEC2-14709323D593}"/>
                </a:ext>
              </a:extLst>
            </p:cNvPr>
            <p:cNvSpPr/>
            <p:nvPr/>
          </p:nvSpPr>
          <p:spPr>
            <a:xfrm>
              <a:off x="4817549" y="1503053"/>
              <a:ext cx="2868160" cy="956060"/>
            </a:xfrm>
            <a:prstGeom prst="roundRect">
              <a:avLst>
                <a:gd name="adj" fmla="val 10000"/>
              </a:avLst>
            </a:prstGeom>
            <a:grpFill/>
            <a:ln>
              <a:noFill/>
            </a:ln>
          </p:spPr>
          <p:style>
            <a:lnRef idx="2">
              <a:schemeClr val="dk1"/>
            </a:lnRef>
            <a:fillRef idx="1">
              <a:schemeClr val="lt1"/>
            </a:fillRef>
            <a:effectRef idx="0">
              <a:schemeClr val="dk1"/>
            </a:effectRef>
            <a:fontRef idx="minor">
              <a:schemeClr val="dk1"/>
            </a:fontRef>
          </p:style>
        </p:sp>
        <p:sp>
          <p:nvSpPr>
            <p:cNvPr id="31" name="Rectangle : coins arrondis 6">
              <a:extLst>
                <a:ext uri="{FF2B5EF4-FFF2-40B4-BE49-F238E27FC236}">
                  <a16:creationId xmlns:a16="http://schemas.microsoft.com/office/drawing/2014/main" id="{9B198FAD-4658-4870-A117-BB371161A149}"/>
                </a:ext>
              </a:extLst>
            </p:cNvPr>
            <p:cNvSpPr txBox="1"/>
            <p:nvPr/>
          </p:nvSpPr>
          <p:spPr>
            <a:xfrm>
              <a:off x="4845551" y="1531055"/>
              <a:ext cx="2812156" cy="900056"/>
            </a:xfrm>
            <a:prstGeom prst="rect">
              <a:avLst/>
            </a:prstGeom>
            <a:solidFill>
              <a:srgbClr val="FFC000"/>
            </a:solidFill>
            <a:ln>
              <a:noFill/>
            </a:ln>
          </p:spPr>
          <p:style>
            <a:lnRef idx="2">
              <a:schemeClr val="dk1"/>
            </a:lnRef>
            <a:fillRef idx="1">
              <a:schemeClr val="lt1"/>
            </a:fillRef>
            <a:effectRef idx="0">
              <a:schemeClr val="dk1"/>
            </a:effectRef>
            <a:fontRef idx="minor">
              <a:schemeClr val="dk1"/>
            </a:fontRef>
          </p:style>
          <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b="1" kern="1200">
                  <a:solidFill>
                    <a:schemeClr val="tx1"/>
                  </a:solidFill>
                  <a:latin typeface="Raleway" pitchFamily="2" charset="0"/>
                  <a:ea typeface="Franklin Gothic Heavy" charset="0"/>
                  <a:cs typeface="Franklin Gothic Heavy" charset="0"/>
                </a:rPr>
                <a:t>PORTE D’ENTRÉE D’UN VASTE HINTERLAND DYNAMIQUE </a:t>
              </a:r>
            </a:p>
          </p:txBody>
        </p:sp>
      </p:grpSp>
      <p:sp>
        <p:nvSpPr>
          <p:cNvPr id="34" name="Rectangle : coins arrondis 8">
            <a:extLst>
              <a:ext uri="{FF2B5EF4-FFF2-40B4-BE49-F238E27FC236}">
                <a16:creationId xmlns:a16="http://schemas.microsoft.com/office/drawing/2014/main" id="{78A69A24-D90A-4B1E-88F9-B991F417DC5D}"/>
              </a:ext>
            </a:extLst>
          </p:cNvPr>
          <p:cNvSpPr txBox="1"/>
          <p:nvPr/>
        </p:nvSpPr>
        <p:spPr>
          <a:xfrm>
            <a:off x="9076938" y="3109934"/>
            <a:ext cx="2700000" cy="684000"/>
          </a:xfrm>
          <a:prstGeom prst="rect">
            <a:avLst/>
          </a:prstGeom>
          <a:solidFill>
            <a:srgbClr val="FFC000"/>
          </a:solidFill>
          <a:ln>
            <a:noFill/>
          </a:ln>
        </p:spPr>
        <p:style>
          <a:lnRef idx="2">
            <a:schemeClr val="dk1"/>
          </a:lnRef>
          <a:fillRef idx="1">
            <a:schemeClr val="lt1"/>
          </a:fillRef>
          <a:effectRef idx="0">
            <a:schemeClr val="dk1"/>
          </a:effectRef>
          <a:fontRef idx="minor">
            <a:schemeClr val="dk1"/>
          </a:fontRef>
        </p:style>
        <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r-FR" sz="1600" b="1" kern="1200">
                <a:solidFill>
                  <a:schemeClr val="tx1"/>
                </a:solidFill>
                <a:latin typeface="Raleway" pitchFamily="2" charset="0"/>
                <a:ea typeface="Franklin Gothic Heavy" charset="0"/>
                <a:cs typeface="Franklin Gothic Heavy" charset="0"/>
              </a:rPr>
              <a:t>PLATEFORME DE TRANSBORDEMENT RÉGIONALE</a:t>
            </a:r>
          </a:p>
        </p:txBody>
      </p:sp>
      <p:sp>
        <p:nvSpPr>
          <p:cNvPr id="35" name="Rectangle 34">
            <a:extLst>
              <a:ext uri="{FF2B5EF4-FFF2-40B4-BE49-F238E27FC236}">
                <a16:creationId xmlns:a16="http://schemas.microsoft.com/office/drawing/2014/main" id="{E8CD7338-432C-4A3B-87BD-8F54579144EC}"/>
              </a:ext>
            </a:extLst>
          </p:cNvPr>
          <p:cNvSpPr/>
          <p:nvPr/>
        </p:nvSpPr>
        <p:spPr>
          <a:xfrm>
            <a:off x="4119342" y="1189198"/>
            <a:ext cx="3953326" cy="1446550"/>
          </a:xfrm>
          <a:prstGeom prst="rect">
            <a:avLst/>
          </a:prstGeom>
        </p:spPr>
        <p:txBody>
          <a:bodyPr wrap="none">
            <a:spAutoFit/>
          </a:bodyPr>
          <a:lstStyle/>
          <a:p>
            <a:pPr algn="ctr"/>
            <a:r>
              <a:rPr lang="fr-CM" sz="8800" b="1" spc="-150">
                <a:solidFill>
                  <a:schemeClr val="bg1"/>
                </a:solidFill>
                <a:effectLst>
                  <a:outerShdw blurRad="419100" sx="102000" sy="102000" algn="ctr" rotWithShape="0">
                    <a:prstClr val="black">
                      <a:alpha val="29000"/>
                    </a:prstClr>
                  </a:outerShdw>
                </a:effectLst>
                <a:latin typeface="Raleway Black" panose="020B0503030101060003" pitchFamily="34" charset="77"/>
              </a:rPr>
              <a:t>VISION</a:t>
            </a:r>
            <a:endParaRPr lang="en-LT" sz="8800" b="1" spc="-150">
              <a:solidFill>
                <a:schemeClr val="bg1"/>
              </a:solidFill>
              <a:effectLst>
                <a:outerShdw blurRad="419100" sx="102000" sy="102000" algn="ctr" rotWithShape="0">
                  <a:prstClr val="black">
                    <a:alpha val="29000"/>
                  </a:prstClr>
                </a:outerShdw>
              </a:effectLst>
              <a:latin typeface="Raleway Black" panose="020B0503030101060003" pitchFamily="34" charset="77"/>
            </a:endParaRPr>
          </a:p>
        </p:txBody>
      </p:sp>
      <p:pic>
        <p:nvPicPr>
          <p:cNvPr id="36" name="Graphic 24" descr="Œil avec un remplissage uni">
            <a:extLst>
              <a:ext uri="{FF2B5EF4-FFF2-40B4-BE49-F238E27FC236}">
                <a16:creationId xmlns:a16="http://schemas.microsoft.com/office/drawing/2014/main" id="{9011B21E-3371-4697-838F-BD7A3CC9A27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244790" y="32846"/>
            <a:ext cx="1702420" cy="1702420"/>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3136318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8">
                                            <p:bg/>
                                          </p:spTgt>
                                        </p:tgtEl>
                                        <p:attrNameLst>
                                          <p:attrName>style.visibility</p:attrName>
                                        </p:attrNameLst>
                                      </p:cBhvr>
                                      <p:to>
                                        <p:strVal val="visible"/>
                                      </p:to>
                                    </p:set>
                                    <p:animEffect transition="in" filter="fade">
                                      <p:cBhvr>
                                        <p:cTn id="12" dur="1000"/>
                                        <p:tgtEl>
                                          <p:spTgt spid="18">
                                            <p:bg/>
                                          </p:spTgt>
                                        </p:tgtEl>
                                      </p:cBhvr>
                                    </p:animEffect>
                                    <p:anim calcmode="lin" valueType="num">
                                      <p:cBhvr>
                                        <p:cTn id="13" dur="1000" fill="hold"/>
                                        <p:tgtEl>
                                          <p:spTgt spid="18">
                                            <p:bg/>
                                          </p:spTgt>
                                        </p:tgtEl>
                                        <p:attrNameLst>
                                          <p:attrName>ppt_x</p:attrName>
                                        </p:attrNameLst>
                                      </p:cBhvr>
                                      <p:tavLst>
                                        <p:tav tm="0">
                                          <p:val>
                                            <p:strVal val="#ppt_x"/>
                                          </p:val>
                                        </p:tav>
                                        <p:tav tm="100000">
                                          <p:val>
                                            <p:strVal val="#ppt_x"/>
                                          </p:val>
                                        </p:tav>
                                      </p:tavLst>
                                    </p:anim>
                                    <p:anim calcmode="lin" valueType="num">
                                      <p:cBhvr>
                                        <p:cTn id="14" dur="1000" fill="hold"/>
                                        <p:tgtEl>
                                          <p:spTgt spid="18">
                                            <p:bg/>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fade">
                                      <p:cBhvr>
                                        <p:cTn id="18" dur="1000"/>
                                        <p:tgtEl>
                                          <p:spTgt spid="18">
                                            <p:txEl>
                                              <p:pRg st="0" end="0"/>
                                            </p:txEl>
                                          </p:spTgt>
                                        </p:tgtEl>
                                      </p:cBhvr>
                                    </p:animEffect>
                                    <p:anim calcmode="lin" valueType="num">
                                      <p:cBhvr>
                                        <p:cTn id="19"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8">
                                            <p:txEl>
                                              <p:pRg st="1" end="1"/>
                                            </p:txEl>
                                          </p:spTgt>
                                        </p:tgtEl>
                                        <p:attrNameLst>
                                          <p:attrName>style.visibility</p:attrName>
                                        </p:attrNameLst>
                                      </p:cBhvr>
                                      <p:to>
                                        <p:strVal val="visible"/>
                                      </p:to>
                                    </p:set>
                                    <p:animEffect transition="in" filter="fade">
                                      <p:cBhvr>
                                        <p:cTn id="24" dur="1000"/>
                                        <p:tgtEl>
                                          <p:spTgt spid="18">
                                            <p:txEl>
                                              <p:pRg st="1" end="1"/>
                                            </p:txEl>
                                          </p:spTgt>
                                        </p:tgtEl>
                                      </p:cBhvr>
                                    </p:animEffect>
                                    <p:anim calcmode="lin" valueType="num">
                                      <p:cBhvr>
                                        <p:cTn id="2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7" presetClass="entr" presetSubtype="0" fill="hold" grpId="0" nodeType="afterEffect">
                                  <p:stCondLst>
                                    <p:cond delay="0"/>
                                  </p:stCondLst>
                                  <p:childTnLst>
                                    <p:set>
                                      <p:cBhvr>
                                        <p:cTn id="29" dur="1" fill="hold">
                                          <p:stCondLst>
                                            <p:cond delay="0"/>
                                          </p:stCondLst>
                                        </p:cTn>
                                        <p:tgtEl>
                                          <p:spTgt spid="18">
                                            <p:txEl>
                                              <p:pRg st="2" end="2"/>
                                            </p:txEl>
                                          </p:spTgt>
                                        </p:tgtEl>
                                        <p:attrNameLst>
                                          <p:attrName>style.visibility</p:attrName>
                                        </p:attrNameLst>
                                      </p:cBhvr>
                                      <p:to>
                                        <p:strVal val="visible"/>
                                      </p:to>
                                    </p:set>
                                    <p:animEffect transition="in" filter="fade">
                                      <p:cBhvr>
                                        <p:cTn id="30" dur="1000"/>
                                        <p:tgtEl>
                                          <p:spTgt spid="18">
                                            <p:txEl>
                                              <p:pRg st="2" end="2"/>
                                            </p:txEl>
                                          </p:spTgt>
                                        </p:tgtEl>
                                      </p:cBhvr>
                                    </p:animEffect>
                                    <p:anim calcmode="lin" valueType="num">
                                      <p:cBhvr>
                                        <p:cTn id="31"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7" presetClass="entr" presetSubtype="0" fill="hold" grpId="0" nodeType="after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fade">
                                      <p:cBhvr>
                                        <p:cTn id="36" dur="1000"/>
                                        <p:tgtEl>
                                          <p:spTgt spid="18">
                                            <p:txEl>
                                              <p:pRg st="3" end="3"/>
                                            </p:txEl>
                                          </p:spTgt>
                                        </p:tgtEl>
                                      </p:cBhvr>
                                    </p:animEffect>
                                    <p:anim calcmode="lin" valueType="num">
                                      <p:cBhvr>
                                        <p:cTn id="37"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7">
                                            <p:bg/>
                                          </p:spTgt>
                                        </p:tgtEl>
                                        <p:attrNameLst>
                                          <p:attrName>style.visibility</p:attrName>
                                        </p:attrNameLst>
                                      </p:cBhvr>
                                      <p:to>
                                        <p:strVal val="visible"/>
                                      </p:to>
                                    </p:set>
                                    <p:animEffect transition="in" filter="fade">
                                      <p:cBhvr>
                                        <p:cTn id="47" dur="1000"/>
                                        <p:tgtEl>
                                          <p:spTgt spid="17">
                                            <p:bg/>
                                          </p:spTgt>
                                        </p:tgtEl>
                                      </p:cBhvr>
                                    </p:animEffect>
                                    <p:anim calcmode="lin" valueType="num">
                                      <p:cBhvr>
                                        <p:cTn id="48" dur="1000" fill="hold"/>
                                        <p:tgtEl>
                                          <p:spTgt spid="17">
                                            <p:bg/>
                                          </p:spTgt>
                                        </p:tgtEl>
                                        <p:attrNameLst>
                                          <p:attrName>ppt_x</p:attrName>
                                        </p:attrNameLst>
                                      </p:cBhvr>
                                      <p:tavLst>
                                        <p:tav tm="0">
                                          <p:val>
                                            <p:strVal val="#ppt_x"/>
                                          </p:val>
                                        </p:tav>
                                        <p:tav tm="100000">
                                          <p:val>
                                            <p:strVal val="#ppt_x"/>
                                          </p:val>
                                        </p:tav>
                                      </p:tavLst>
                                    </p:anim>
                                    <p:anim calcmode="lin" valueType="num">
                                      <p:cBhvr>
                                        <p:cTn id="49" dur="1000" fill="hold"/>
                                        <p:tgtEl>
                                          <p:spTgt spid="17">
                                            <p:bg/>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Effect transition="in" filter="fade">
                                      <p:cBhvr>
                                        <p:cTn id="52" dur="1000"/>
                                        <p:tgtEl>
                                          <p:spTgt spid="17">
                                            <p:txEl>
                                              <p:pRg st="0" end="0"/>
                                            </p:txEl>
                                          </p:spTgt>
                                        </p:tgtEl>
                                      </p:cBhvr>
                                    </p:animEffect>
                                    <p:anim calcmode="lin" valueType="num">
                                      <p:cBhvr>
                                        <p:cTn id="5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55" fill="hold">
                            <p:stCondLst>
                              <p:cond delay="6000"/>
                            </p:stCondLst>
                            <p:childTnLst>
                              <p:par>
                                <p:cTn id="56" presetID="47" presetClass="entr" presetSubtype="0" fill="hold" grpId="0" nodeType="afterEffect">
                                  <p:stCondLst>
                                    <p:cond delay="0"/>
                                  </p:stCondLst>
                                  <p:childTnLst>
                                    <p:set>
                                      <p:cBhvr>
                                        <p:cTn id="57" dur="1" fill="hold">
                                          <p:stCondLst>
                                            <p:cond delay="0"/>
                                          </p:stCondLst>
                                        </p:cTn>
                                        <p:tgtEl>
                                          <p:spTgt spid="17">
                                            <p:txEl>
                                              <p:pRg st="1" end="1"/>
                                            </p:txEl>
                                          </p:spTgt>
                                        </p:tgtEl>
                                        <p:attrNameLst>
                                          <p:attrName>style.visibility</p:attrName>
                                        </p:attrNameLst>
                                      </p:cBhvr>
                                      <p:to>
                                        <p:strVal val="visible"/>
                                      </p:to>
                                    </p:set>
                                    <p:animEffect transition="in" filter="fade">
                                      <p:cBhvr>
                                        <p:cTn id="58" dur="1000"/>
                                        <p:tgtEl>
                                          <p:spTgt spid="17">
                                            <p:txEl>
                                              <p:pRg st="1" end="1"/>
                                            </p:txEl>
                                          </p:spTgt>
                                        </p:tgtEl>
                                      </p:cBhvr>
                                    </p:animEffect>
                                    <p:anim calcmode="lin" valueType="num">
                                      <p:cBhvr>
                                        <p:cTn id="59"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60"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par>
                          <p:cTn id="61" fill="hold">
                            <p:stCondLst>
                              <p:cond delay="7000"/>
                            </p:stCondLst>
                            <p:childTnLst>
                              <p:par>
                                <p:cTn id="62" presetID="42" presetClass="entr" presetSubtype="0" fill="hold" grpId="0"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16">
                                            <p:bg/>
                                          </p:spTgt>
                                        </p:tgtEl>
                                        <p:attrNameLst>
                                          <p:attrName>style.visibility</p:attrName>
                                        </p:attrNameLst>
                                      </p:cBhvr>
                                      <p:to>
                                        <p:strVal val="visible"/>
                                      </p:to>
                                    </p:set>
                                    <p:animEffect transition="in" filter="fade">
                                      <p:cBhvr>
                                        <p:cTn id="69" dur="1000"/>
                                        <p:tgtEl>
                                          <p:spTgt spid="16">
                                            <p:bg/>
                                          </p:spTgt>
                                        </p:tgtEl>
                                      </p:cBhvr>
                                    </p:animEffect>
                                    <p:anim calcmode="lin" valueType="num">
                                      <p:cBhvr>
                                        <p:cTn id="70" dur="1000" fill="hold"/>
                                        <p:tgtEl>
                                          <p:spTgt spid="16">
                                            <p:bg/>
                                          </p:spTgt>
                                        </p:tgtEl>
                                        <p:attrNameLst>
                                          <p:attrName>ppt_x</p:attrName>
                                        </p:attrNameLst>
                                      </p:cBhvr>
                                      <p:tavLst>
                                        <p:tav tm="0">
                                          <p:val>
                                            <p:strVal val="#ppt_x"/>
                                          </p:val>
                                        </p:tav>
                                        <p:tav tm="100000">
                                          <p:val>
                                            <p:strVal val="#ppt_x"/>
                                          </p:val>
                                        </p:tav>
                                      </p:tavLst>
                                    </p:anim>
                                    <p:anim calcmode="lin" valueType="num">
                                      <p:cBhvr>
                                        <p:cTn id="71" dur="1000" fill="hold"/>
                                        <p:tgtEl>
                                          <p:spTgt spid="16">
                                            <p:bg/>
                                          </p:spTgt>
                                        </p:tgtEl>
                                        <p:attrNameLst>
                                          <p:attrName>ppt_y</p:attrName>
                                        </p:attrNameLst>
                                      </p:cBhvr>
                                      <p:tavLst>
                                        <p:tav tm="0">
                                          <p:val>
                                            <p:strVal val="#ppt_y-.1"/>
                                          </p:val>
                                        </p:tav>
                                        <p:tav tm="100000">
                                          <p:val>
                                            <p:strVal val="#ppt_y"/>
                                          </p:val>
                                        </p:tav>
                                      </p:tavLst>
                                    </p:anim>
                                  </p:childTnLst>
                                </p:cTn>
                              </p:par>
                            </p:childTnLst>
                          </p:cTn>
                        </p:par>
                        <p:par>
                          <p:cTn id="72" fill="hold">
                            <p:stCondLst>
                              <p:cond delay="8000"/>
                            </p:stCondLst>
                            <p:childTnLst>
                              <p:par>
                                <p:cTn id="73" presetID="47" presetClass="entr" presetSubtype="0" fill="hold" grpId="0" nodeType="afterEffect">
                                  <p:stCondLst>
                                    <p:cond delay="0"/>
                                  </p:stCondLst>
                                  <p:childTnLst>
                                    <p:set>
                                      <p:cBhvr>
                                        <p:cTn id="74" dur="1" fill="hold">
                                          <p:stCondLst>
                                            <p:cond delay="0"/>
                                          </p:stCondLst>
                                        </p:cTn>
                                        <p:tgtEl>
                                          <p:spTgt spid="16">
                                            <p:txEl>
                                              <p:pRg st="1" end="1"/>
                                            </p:txEl>
                                          </p:spTgt>
                                        </p:tgtEl>
                                        <p:attrNameLst>
                                          <p:attrName>style.visibility</p:attrName>
                                        </p:attrNameLst>
                                      </p:cBhvr>
                                      <p:to>
                                        <p:strVal val="visible"/>
                                      </p:to>
                                    </p:set>
                                    <p:animEffect transition="in" filter="fade">
                                      <p:cBhvr>
                                        <p:cTn id="75" dur="1000"/>
                                        <p:tgtEl>
                                          <p:spTgt spid="16">
                                            <p:txEl>
                                              <p:pRg st="1" end="1"/>
                                            </p:txEl>
                                          </p:spTgt>
                                        </p:tgtEl>
                                      </p:cBhvr>
                                    </p:animEffect>
                                    <p:anim calcmode="lin" valueType="num">
                                      <p:cBhvr>
                                        <p:cTn id="76"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47" presetClass="entr" presetSubtype="0" fill="hold" grpId="0" nodeType="afterEffect">
                                  <p:stCondLst>
                                    <p:cond delay="0"/>
                                  </p:stCondLst>
                                  <p:childTnLst>
                                    <p:set>
                                      <p:cBhvr>
                                        <p:cTn id="80" dur="1" fill="hold">
                                          <p:stCondLst>
                                            <p:cond delay="0"/>
                                          </p:stCondLst>
                                        </p:cTn>
                                        <p:tgtEl>
                                          <p:spTgt spid="16">
                                            <p:txEl>
                                              <p:pRg st="2" end="2"/>
                                            </p:txEl>
                                          </p:spTgt>
                                        </p:tgtEl>
                                        <p:attrNameLst>
                                          <p:attrName>style.visibility</p:attrName>
                                        </p:attrNameLst>
                                      </p:cBhvr>
                                      <p:to>
                                        <p:strVal val="visible"/>
                                      </p:to>
                                    </p:set>
                                    <p:animEffect transition="in" filter="fade">
                                      <p:cBhvr>
                                        <p:cTn id="81" dur="1000"/>
                                        <p:tgtEl>
                                          <p:spTgt spid="16">
                                            <p:txEl>
                                              <p:pRg st="2" end="2"/>
                                            </p:txEl>
                                          </p:spTgt>
                                        </p:tgtEl>
                                      </p:cBhvr>
                                    </p:animEffect>
                                    <p:anim calcmode="lin" valueType="num">
                                      <p:cBhvr>
                                        <p:cTn id="8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8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P spid="17" grpId="0" uiExpand="1" build="p" animBg="1"/>
      <p:bldP spid="18" grpId="0" uiExpand="1" build="p"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8A42B65-566C-0A41-B8C2-5032B07BD196}"/>
              </a:ext>
            </a:extLst>
          </p:cNvPr>
          <p:cNvSpPr/>
          <p:nvPr/>
        </p:nvSpPr>
        <p:spPr>
          <a:xfrm>
            <a:off x="2869581" y="202582"/>
            <a:ext cx="6452840" cy="6452838"/>
          </a:xfrm>
          <a:prstGeom prst="ellipse">
            <a:avLst/>
          </a:prstGeom>
          <a:solidFill>
            <a:srgbClr val="12231D">
              <a:alpha val="4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4" name="Rectangle 3">
            <a:extLst>
              <a:ext uri="{FF2B5EF4-FFF2-40B4-BE49-F238E27FC236}">
                <a16:creationId xmlns:a16="http://schemas.microsoft.com/office/drawing/2014/main" id="{D674933B-DF67-D14D-ACC6-194EA400210B}"/>
              </a:ext>
            </a:extLst>
          </p:cNvPr>
          <p:cNvSpPr/>
          <p:nvPr/>
        </p:nvSpPr>
        <p:spPr>
          <a:xfrm>
            <a:off x="2947643" y="3389971"/>
            <a:ext cx="6296718" cy="17081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M" sz="10500" b="1" spc="-150">
                <a:solidFill>
                  <a:srgbClr val="FFFFFF"/>
                </a:solidFill>
                <a:effectLst>
                  <a:outerShdw blurRad="419100" sx="102000" sy="102000" algn="ctr" rotWithShape="0">
                    <a:prstClr val="black">
                      <a:alpha val="29000"/>
                    </a:prstClr>
                  </a:outerShdw>
                </a:effectLst>
                <a:latin typeface="Raleway Black" panose="020B0503030101060003" pitchFamily="34" charset="77"/>
              </a:rPr>
              <a:t>INFRA</a:t>
            </a:r>
            <a:endParaRPr kumimoji="0" lang="en-LT" sz="10500" b="1" i="0" u="none" strike="noStrike" kern="1200" cap="none" spc="-150" normalizeH="0" baseline="0" noProof="0">
              <a:ln>
                <a:noFill/>
              </a:ln>
              <a:solidFill>
                <a:srgbClr val="FFFFFF"/>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endParaRPr>
          </a:p>
        </p:txBody>
      </p:sp>
      <p:pic>
        <p:nvPicPr>
          <p:cNvPr id="5" name="Graphic 4" descr="Cigogne avec un remplissage uni">
            <a:extLst>
              <a:ext uri="{FF2B5EF4-FFF2-40B4-BE49-F238E27FC236}">
                <a16:creationId xmlns:a16="http://schemas.microsoft.com/office/drawing/2014/main" id="{D06CA14A-1988-B749-953E-210BAD5FF40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843346" y="1035204"/>
            <a:ext cx="2505308" cy="2505308"/>
          </a:xfrm>
          <a:prstGeom prst="rect">
            <a:avLst/>
          </a:prstGeom>
          <a:effectLst>
            <a:outerShdw blurRad="177800" sx="102000" sy="102000" algn="ctr" rotWithShape="0">
              <a:prstClr val="black">
                <a:alpha val="40000"/>
              </a:prstClr>
            </a:outerShdw>
          </a:effectLst>
        </p:spPr>
      </p:pic>
    </p:spTree>
    <p:extLst>
      <p:ext uri="{BB962C8B-B14F-4D97-AF65-F5344CB8AC3E}">
        <p14:creationId xmlns:p14="http://schemas.microsoft.com/office/powerpoint/2010/main" val="1167597831"/>
      </p:ext>
    </p:extLst>
  </p:cSld>
  <p:clrMapOvr>
    <a:masterClrMapping/>
  </p:clrMapOvr>
  <p:transition spd="slow" advTm="0"/>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D7294908-9A58-794A-B85A-622DC85DAF8C}"/>
              </a:ext>
            </a:extLst>
          </p:cNvPr>
          <p:cNvPicPr>
            <a:picLocks noChangeAspect="1" noChangeArrowheads="1"/>
          </p:cNvPicPr>
          <p:nvPr/>
        </p:nvPicPr>
        <p:blipFill>
          <a:blip r:embed="rId3"/>
          <a:srcRect t="1905" b="190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B8A42B65-566C-0A41-B8C2-5032B07BD196}"/>
              </a:ext>
            </a:extLst>
          </p:cNvPr>
          <p:cNvSpPr/>
          <p:nvPr/>
        </p:nvSpPr>
        <p:spPr>
          <a:xfrm>
            <a:off x="-1364972" y="-4031970"/>
            <a:ext cx="14921946" cy="14921942"/>
          </a:xfrm>
          <a:prstGeom prst="ellipse">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pic>
        <p:nvPicPr>
          <p:cNvPr id="5" name="Graphic 4" descr="Cigogne avec un remplissage uni">
            <a:extLst>
              <a:ext uri="{FF2B5EF4-FFF2-40B4-BE49-F238E27FC236}">
                <a16:creationId xmlns:a16="http://schemas.microsoft.com/office/drawing/2014/main" id="{D06CA14A-1988-B749-953E-210BAD5FF40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378605" y="-110553"/>
            <a:ext cx="1434790" cy="1434790"/>
          </a:xfrm>
          <a:prstGeom prst="rect">
            <a:avLst/>
          </a:prstGeom>
          <a:effectLst>
            <a:outerShdw blurRad="177800" sx="102000" sy="102000" algn="ctr" rotWithShape="0">
              <a:prstClr val="black">
                <a:alpha val="40000"/>
              </a:prstClr>
            </a:outerShdw>
          </a:effectLst>
        </p:spPr>
      </p:pic>
      <p:sp>
        <p:nvSpPr>
          <p:cNvPr id="6" name="Rectangle 5">
            <a:extLst>
              <a:ext uri="{FF2B5EF4-FFF2-40B4-BE49-F238E27FC236}">
                <a16:creationId xmlns:a16="http://schemas.microsoft.com/office/drawing/2014/main" id="{86BA49A1-C4F8-6543-8240-061A4699B32F}"/>
              </a:ext>
            </a:extLst>
          </p:cNvPr>
          <p:cNvSpPr/>
          <p:nvPr/>
        </p:nvSpPr>
        <p:spPr>
          <a:xfrm>
            <a:off x="4372615" y="1323949"/>
            <a:ext cx="3446777" cy="1446550"/>
          </a:xfrm>
          <a:prstGeom prst="rect">
            <a:avLst/>
          </a:prstGeom>
        </p:spPr>
        <p:txBody>
          <a:bodyPr wrap="none">
            <a:spAutoFit/>
          </a:bodyPr>
          <a:lstStyle/>
          <a:p>
            <a:pPr algn="ctr"/>
            <a:r>
              <a:rPr lang="fr-CM" sz="8800" b="1" spc="-150">
                <a:solidFill>
                  <a:schemeClr val="bg1"/>
                </a:solidFill>
                <a:effectLst>
                  <a:outerShdw blurRad="419100" sx="102000" sy="102000" algn="ctr" rotWithShape="0">
                    <a:prstClr val="black">
                      <a:alpha val="29000"/>
                    </a:prstClr>
                  </a:outerShdw>
                </a:effectLst>
                <a:latin typeface="Raleway Black" panose="020B0503030101060003" pitchFamily="34" charset="77"/>
              </a:rPr>
              <a:t>INFRA</a:t>
            </a:r>
            <a:endParaRPr lang="en-LT" sz="8800" b="1" spc="-150">
              <a:solidFill>
                <a:schemeClr val="bg1"/>
              </a:solidFill>
              <a:effectLst>
                <a:outerShdw blurRad="419100" sx="102000" sy="102000" algn="ctr" rotWithShape="0">
                  <a:prstClr val="black">
                    <a:alpha val="29000"/>
                  </a:prstClr>
                </a:outerShdw>
              </a:effectLst>
              <a:latin typeface="Raleway Black" panose="020B0503030101060003" pitchFamily="34" charset="77"/>
            </a:endParaRPr>
          </a:p>
        </p:txBody>
      </p:sp>
      <p:sp useBgFill="1">
        <p:nvSpPr>
          <p:cNvPr id="18" name="Rectangle 17">
            <a:extLst>
              <a:ext uri="{FF2B5EF4-FFF2-40B4-BE49-F238E27FC236}">
                <a16:creationId xmlns:a16="http://schemas.microsoft.com/office/drawing/2014/main" id="{A5D6F6DD-4828-4A4E-9336-6CCFE09E4AFE}"/>
              </a:ext>
            </a:extLst>
          </p:cNvPr>
          <p:cNvSpPr/>
          <p:nvPr/>
        </p:nvSpPr>
        <p:spPr>
          <a:xfrm>
            <a:off x="10120433" y="3824867"/>
            <a:ext cx="602166" cy="3033133"/>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19" name="Rectangle 18">
            <a:extLst>
              <a:ext uri="{FF2B5EF4-FFF2-40B4-BE49-F238E27FC236}">
                <a16:creationId xmlns:a16="http://schemas.microsoft.com/office/drawing/2014/main" id="{9FE9B72F-DF87-5F4E-B684-D0770028819B}"/>
              </a:ext>
            </a:extLst>
          </p:cNvPr>
          <p:cNvSpPr/>
          <p:nvPr/>
        </p:nvSpPr>
        <p:spPr>
          <a:xfrm>
            <a:off x="10912521" y="3824867"/>
            <a:ext cx="602166" cy="3033133"/>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0" name="Rectangle 19">
            <a:extLst>
              <a:ext uri="{FF2B5EF4-FFF2-40B4-BE49-F238E27FC236}">
                <a16:creationId xmlns:a16="http://schemas.microsoft.com/office/drawing/2014/main" id="{AE454DD4-D90A-704B-ABC6-4575E360C82E}"/>
              </a:ext>
            </a:extLst>
          </p:cNvPr>
          <p:cNvSpPr/>
          <p:nvPr/>
        </p:nvSpPr>
        <p:spPr>
          <a:xfrm>
            <a:off x="534309" y="3824867"/>
            <a:ext cx="602166" cy="3033133"/>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21" name="Rectangle 20">
            <a:extLst>
              <a:ext uri="{FF2B5EF4-FFF2-40B4-BE49-F238E27FC236}">
                <a16:creationId xmlns:a16="http://schemas.microsoft.com/office/drawing/2014/main" id="{A68481F1-4643-EF42-A9CE-7AE30251B04D}"/>
              </a:ext>
            </a:extLst>
          </p:cNvPr>
          <p:cNvSpPr/>
          <p:nvPr/>
        </p:nvSpPr>
        <p:spPr>
          <a:xfrm>
            <a:off x="1343472" y="3824867"/>
            <a:ext cx="602166" cy="3033133"/>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b="1">
              <a:solidFill>
                <a:schemeClr val="bg1"/>
              </a:solidFill>
              <a:latin typeface="Raleway" pitchFamily="2" charset="0"/>
            </a:endParaRPr>
          </a:p>
        </p:txBody>
      </p:sp>
      <p:sp useBgFill="1">
        <p:nvSpPr>
          <p:cNvPr id="22" name="Rectangle 21">
            <a:extLst>
              <a:ext uri="{FF2B5EF4-FFF2-40B4-BE49-F238E27FC236}">
                <a16:creationId xmlns:a16="http://schemas.microsoft.com/office/drawing/2014/main" id="{4B79AB2B-D9AB-BB40-95B4-1E83C4B41C2F}"/>
              </a:ext>
            </a:extLst>
          </p:cNvPr>
          <p:cNvSpPr/>
          <p:nvPr/>
        </p:nvSpPr>
        <p:spPr>
          <a:xfrm>
            <a:off x="2135560" y="3824867"/>
            <a:ext cx="602166" cy="3033133"/>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b="1">
              <a:solidFill>
                <a:schemeClr val="bg1"/>
              </a:solidFill>
              <a:latin typeface="Raleway" pitchFamily="2" charset="0"/>
            </a:endParaRPr>
          </a:p>
        </p:txBody>
      </p:sp>
      <p:sp>
        <p:nvSpPr>
          <p:cNvPr id="48" name="Rectangle 47">
            <a:extLst>
              <a:ext uri="{FF2B5EF4-FFF2-40B4-BE49-F238E27FC236}">
                <a16:creationId xmlns:a16="http://schemas.microsoft.com/office/drawing/2014/main" id="{8284AC90-AD59-4ED7-9252-93C8015D3640}"/>
              </a:ext>
            </a:extLst>
          </p:cNvPr>
          <p:cNvSpPr/>
          <p:nvPr/>
        </p:nvSpPr>
        <p:spPr>
          <a:xfrm flipV="1">
            <a:off x="2877764" y="2584229"/>
            <a:ext cx="6663068" cy="5386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600" b="1">
              <a:solidFill>
                <a:schemeClr val="bg1"/>
              </a:solidFill>
              <a:latin typeface="Raleway" pitchFamily="2" charset="0"/>
            </a:endParaRPr>
          </a:p>
        </p:txBody>
      </p:sp>
      <p:grpSp>
        <p:nvGrpSpPr>
          <p:cNvPr id="49" name="Group 15">
            <a:extLst>
              <a:ext uri="{FF2B5EF4-FFF2-40B4-BE49-F238E27FC236}">
                <a16:creationId xmlns:a16="http://schemas.microsoft.com/office/drawing/2014/main" id="{BF00B779-62F2-47D7-B4CA-9F340081466C}"/>
              </a:ext>
            </a:extLst>
          </p:cNvPr>
          <p:cNvGrpSpPr/>
          <p:nvPr/>
        </p:nvGrpSpPr>
        <p:grpSpPr>
          <a:xfrm>
            <a:off x="2877764" y="2715045"/>
            <a:ext cx="2516994" cy="294067"/>
            <a:chOff x="6953579" y="5467824"/>
            <a:chExt cx="1299040" cy="269915"/>
          </a:xfrm>
        </p:grpSpPr>
        <p:sp>
          <p:nvSpPr>
            <p:cNvPr id="50" name="Rectangle: Rounded Corners 18">
              <a:extLst>
                <a:ext uri="{FF2B5EF4-FFF2-40B4-BE49-F238E27FC236}">
                  <a16:creationId xmlns:a16="http://schemas.microsoft.com/office/drawing/2014/main" id="{3A130B51-356A-4265-8DD6-D61A2B1BD0D3}"/>
                </a:ext>
              </a:extLst>
            </p:cNvPr>
            <p:cNvSpPr/>
            <p:nvPr/>
          </p:nvSpPr>
          <p:spPr>
            <a:xfrm>
              <a:off x="6953579" y="5470419"/>
              <a:ext cx="1299040" cy="267320"/>
            </a:xfrm>
            <a:prstGeom prst="round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b="1">
                <a:solidFill>
                  <a:schemeClr val="tx1"/>
                </a:solidFill>
                <a:latin typeface="Raleway" pitchFamily="2" charset="0"/>
              </a:endParaRPr>
            </a:p>
          </p:txBody>
        </p:sp>
        <p:sp>
          <p:nvSpPr>
            <p:cNvPr id="51" name="TextBox 19">
              <a:extLst>
                <a:ext uri="{FF2B5EF4-FFF2-40B4-BE49-F238E27FC236}">
                  <a16:creationId xmlns:a16="http://schemas.microsoft.com/office/drawing/2014/main" id="{9CA1EB95-A6FF-41BE-9271-92D1AD1A1792}"/>
                </a:ext>
              </a:extLst>
            </p:cNvPr>
            <p:cNvSpPr txBox="1"/>
            <p:nvPr/>
          </p:nvSpPr>
          <p:spPr>
            <a:xfrm>
              <a:off x="7028818" y="5467824"/>
              <a:ext cx="1148562" cy="240124"/>
            </a:xfrm>
            <a:prstGeom prst="rect">
              <a:avLst/>
            </a:prstGeom>
            <a:noFill/>
            <a:ln>
              <a:noFill/>
            </a:ln>
          </p:spPr>
          <p:txBody>
            <a:bodyPr wrap="square" rtlCol="0">
              <a:spAutoFit/>
            </a:bodyPr>
            <a:lstStyle/>
            <a:p>
              <a:pPr algn="ctr"/>
              <a:r>
                <a:rPr lang="en-US" sz="1100" b="1">
                  <a:latin typeface="Raleway" pitchFamily="2" charset="0"/>
                  <a:ea typeface="Lato" panose="020F0502020204030203" pitchFamily="34" charset="0"/>
                  <a:cs typeface="Lato" panose="020F0502020204030203" pitchFamily="34" charset="0"/>
                </a:rPr>
                <a:t>TERMINAL A CONTENEURS</a:t>
              </a:r>
            </a:p>
          </p:txBody>
        </p:sp>
      </p:grpSp>
      <p:sp>
        <p:nvSpPr>
          <p:cNvPr id="52" name="Rectangle 51">
            <a:extLst>
              <a:ext uri="{FF2B5EF4-FFF2-40B4-BE49-F238E27FC236}">
                <a16:creationId xmlns:a16="http://schemas.microsoft.com/office/drawing/2014/main" id="{FA5D4C04-DAB1-4E43-9AD2-55CB0BE40227}"/>
              </a:ext>
            </a:extLst>
          </p:cNvPr>
          <p:cNvSpPr/>
          <p:nvPr/>
        </p:nvSpPr>
        <p:spPr>
          <a:xfrm>
            <a:off x="5455974" y="2689576"/>
            <a:ext cx="4245193" cy="377667"/>
          </a:xfrm>
          <a:prstGeom prst="rect">
            <a:avLst/>
          </a:prstGeom>
        </p:spPr>
        <p:txBody>
          <a:bodyPr wrap="square">
            <a:spAutoFit/>
          </a:bodyPr>
          <a:lstStyle/>
          <a:p>
            <a:pPr algn="just">
              <a:lnSpc>
                <a:spcPct val="150000"/>
              </a:lnSpc>
            </a:pPr>
            <a:r>
              <a:rPr lang="en-ID" sz="1400" b="1">
                <a:solidFill>
                  <a:schemeClr val="bg1"/>
                </a:solidFill>
                <a:latin typeface="Raleway" pitchFamily="2" charset="0"/>
                <a:ea typeface="Lato Black" panose="020F0502020204030203" pitchFamily="34" charset="0"/>
                <a:cs typeface="Lato Black" panose="020F0502020204030203" pitchFamily="34" charset="0"/>
              </a:rPr>
              <a:t>350 m capable de </a:t>
            </a:r>
            <a:r>
              <a:rPr lang="en-ID" sz="1400" b="1" err="1">
                <a:solidFill>
                  <a:schemeClr val="bg1"/>
                </a:solidFill>
                <a:latin typeface="Raleway" pitchFamily="2" charset="0"/>
                <a:ea typeface="Lato Black" panose="020F0502020204030203" pitchFamily="34" charset="0"/>
                <a:cs typeface="Lato Black" panose="020F0502020204030203" pitchFamily="34" charset="0"/>
              </a:rPr>
              <a:t>traiter</a:t>
            </a:r>
            <a:r>
              <a:rPr lang="en-ID" sz="1400" b="1">
                <a:solidFill>
                  <a:schemeClr val="bg1"/>
                </a:solidFill>
                <a:latin typeface="Raleway" pitchFamily="2" charset="0"/>
                <a:ea typeface="Lato Black" panose="020F0502020204030203" pitchFamily="34" charset="0"/>
                <a:cs typeface="Lato Black" panose="020F0502020204030203" pitchFamily="34" charset="0"/>
              </a:rPr>
              <a:t> 350.000 EVP par An</a:t>
            </a:r>
          </a:p>
        </p:txBody>
      </p:sp>
      <p:sp>
        <p:nvSpPr>
          <p:cNvPr id="53" name="Rectangle 52">
            <a:extLst>
              <a:ext uri="{FF2B5EF4-FFF2-40B4-BE49-F238E27FC236}">
                <a16:creationId xmlns:a16="http://schemas.microsoft.com/office/drawing/2014/main" id="{4081DC0C-D879-41E2-A4E9-E5BB7ADBC4DE}"/>
              </a:ext>
            </a:extLst>
          </p:cNvPr>
          <p:cNvSpPr/>
          <p:nvPr/>
        </p:nvSpPr>
        <p:spPr>
          <a:xfrm flipV="1">
            <a:off x="2877764" y="3250433"/>
            <a:ext cx="6663068" cy="5386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600" b="1">
              <a:solidFill>
                <a:schemeClr val="bg1"/>
              </a:solidFill>
              <a:latin typeface="Raleway" pitchFamily="2" charset="0"/>
            </a:endParaRPr>
          </a:p>
        </p:txBody>
      </p:sp>
      <p:grpSp>
        <p:nvGrpSpPr>
          <p:cNvPr id="54" name="Group 15">
            <a:extLst>
              <a:ext uri="{FF2B5EF4-FFF2-40B4-BE49-F238E27FC236}">
                <a16:creationId xmlns:a16="http://schemas.microsoft.com/office/drawing/2014/main" id="{15B06AA3-EFC9-4F01-9445-F5EC6D59FD41}"/>
              </a:ext>
            </a:extLst>
          </p:cNvPr>
          <p:cNvGrpSpPr/>
          <p:nvPr/>
        </p:nvGrpSpPr>
        <p:grpSpPr>
          <a:xfrm>
            <a:off x="2877764" y="3381249"/>
            <a:ext cx="2516994" cy="294067"/>
            <a:chOff x="6953579" y="5467824"/>
            <a:chExt cx="1299040" cy="269915"/>
          </a:xfrm>
          <a:solidFill>
            <a:srgbClr val="FFC000"/>
          </a:solidFill>
        </p:grpSpPr>
        <p:sp>
          <p:nvSpPr>
            <p:cNvPr id="55" name="Rectangle: Rounded Corners 18">
              <a:extLst>
                <a:ext uri="{FF2B5EF4-FFF2-40B4-BE49-F238E27FC236}">
                  <a16:creationId xmlns:a16="http://schemas.microsoft.com/office/drawing/2014/main" id="{E8B6C398-DEF6-4890-99B8-35737CE25493}"/>
                </a:ext>
              </a:extLst>
            </p:cNvPr>
            <p:cNvSpPr/>
            <p:nvPr/>
          </p:nvSpPr>
          <p:spPr>
            <a:xfrm>
              <a:off x="6953579" y="5470419"/>
              <a:ext cx="1299040" cy="267320"/>
            </a:xfrm>
            <a:prstGeom prst="round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b="1">
                <a:solidFill>
                  <a:schemeClr val="tx1"/>
                </a:solidFill>
                <a:latin typeface="Raleway" pitchFamily="2" charset="0"/>
              </a:endParaRPr>
            </a:p>
          </p:txBody>
        </p:sp>
        <p:sp>
          <p:nvSpPr>
            <p:cNvPr id="56" name="TextBox 19">
              <a:extLst>
                <a:ext uri="{FF2B5EF4-FFF2-40B4-BE49-F238E27FC236}">
                  <a16:creationId xmlns:a16="http://schemas.microsoft.com/office/drawing/2014/main" id="{3948CD48-6374-40C1-8F83-3EBFA17CA88D}"/>
                </a:ext>
              </a:extLst>
            </p:cNvPr>
            <p:cNvSpPr txBox="1"/>
            <p:nvPr/>
          </p:nvSpPr>
          <p:spPr>
            <a:xfrm>
              <a:off x="7028818" y="5467824"/>
              <a:ext cx="1148562" cy="240124"/>
            </a:xfrm>
            <a:prstGeom prst="rect">
              <a:avLst/>
            </a:prstGeom>
            <a:grpFill/>
            <a:ln>
              <a:noFill/>
            </a:ln>
          </p:spPr>
          <p:txBody>
            <a:bodyPr wrap="square" rtlCol="0">
              <a:spAutoFit/>
            </a:bodyPr>
            <a:lstStyle/>
            <a:p>
              <a:pPr algn="ctr"/>
              <a:r>
                <a:rPr lang="en-US" sz="1100" b="1">
                  <a:latin typeface="Raleway" pitchFamily="2" charset="0"/>
                  <a:ea typeface="Lato" panose="020F0502020204030203" pitchFamily="34" charset="0"/>
                  <a:cs typeface="Lato" panose="020F0502020204030203" pitchFamily="34" charset="0"/>
                </a:rPr>
                <a:t>TERMINAL POLYVALENT</a:t>
              </a:r>
            </a:p>
          </p:txBody>
        </p:sp>
      </p:grpSp>
      <p:sp>
        <p:nvSpPr>
          <p:cNvPr id="57" name="Rectangle 56">
            <a:extLst>
              <a:ext uri="{FF2B5EF4-FFF2-40B4-BE49-F238E27FC236}">
                <a16:creationId xmlns:a16="http://schemas.microsoft.com/office/drawing/2014/main" id="{F6409951-F222-43B6-90C4-9B825255F5CD}"/>
              </a:ext>
            </a:extLst>
          </p:cNvPr>
          <p:cNvSpPr/>
          <p:nvPr/>
        </p:nvSpPr>
        <p:spPr>
          <a:xfrm>
            <a:off x="6010437" y="3269155"/>
            <a:ext cx="3679319" cy="380810"/>
          </a:xfrm>
          <a:prstGeom prst="rect">
            <a:avLst/>
          </a:prstGeom>
        </p:spPr>
        <p:txBody>
          <a:bodyPr wrap="square">
            <a:spAutoFit/>
          </a:bodyPr>
          <a:lstStyle/>
          <a:p>
            <a:pPr algn="just">
              <a:lnSpc>
                <a:spcPct val="150000"/>
              </a:lnSpc>
            </a:pPr>
            <a:r>
              <a:rPr lang="en-ID" sz="1400" b="1">
                <a:solidFill>
                  <a:schemeClr val="bg1"/>
                </a:solidFill>
                <a:latin typeface="Raleway" pitchFamily="2" charset="0"/>
                <a:ea typeface="Lato Black" panose="020F0502020204030203" pitchFamily="34" charset="0"/>
                <a:cs typeface="Lato Black" panose="020F0502020204030203" pitchFamily="34" charset="0"/>
              </a:rPr>
              <a:t>265m capable de </a:t>
            </a:r>
            <a:r>
              <a:rPr lang="en-ID" sz="1400" b="1" err="1">
                <a:solidFill>
                  <a:schemeClr val="bg1"/>
                </a:solidFill>
                <a:latin typeface="Raleway" pitchFamily="2" charset="0"/>
                <a:ea typeface="Lato Black" panose="020F0502020204030203" pitchFamily="34" charset="0"/>
                <a:cs typeface="Lato Black" panose="020F0502020204030203" pitchFamily="34" charset="0"/>
              </a:rPr>
              <a:t>traiter</a:t>
            </a:r>
            <a:r>
              <a:rPr lang="en-ID" sz="1400" b="1">
                <a:solidFill>
                  <a:schemeClr val="bg1"/>
                </a:solidFill>
                <a:latin typeface="Raleway" pitchFamily="2" charset="0"/>
                <a:ea typeface="Lato Black" panose="020F0502020204030203" pitchFamily="34" charset="0"/>
                <a:cs typeface="Lato Black" panose="020F0502020204030203" pitchFamily="34" charset="0"/>
              </a:rPr>
              <a:t> 1,2 MT par An</a:t>
            </a:r>
          </a:p>
        </p:txBody>
      </p:sp>
      <p:sp>
        <p:nvSpPr>
          <p:cNvPr id="58" name="Rectangle 57">
            <a:extLst>
              <a:ext uri="{FF2B5EF4-FFF2-40B4-BE49-F238E27FC236}">
                <a16:creationId xmlns:a16="http://schemas.microsoft.com/office/drawing/2014/main" id="{DE43D915-A8B7-4185-A0A8-FB14CE4D492A}"/>
              </a:ext>
            </a:extLst>
          </p:cNvPr>
          <p:cNvSpPr/>
          <p:nvPr/>
        </p:nvSpPr>
        <p:spPr>
          <a:xfrm flipV="1">
            <a:off x="2877764" y="3929705"/>
            <a:ext cx="6663068" cy="5386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600" b="1">
              <a:solidFill>
                <a:schemeClr val="bg1"/>
              </a:solidFill>
              <a:latin typeface="Raleway" pitchFamily="2" charset="0"/>
            </a:endParaRPr>
          </a:p>
        </p:txBody>
      </p:sp>
      <p:grpSp>
        <p:nvGrpSpPr>
          <p:cNvPr id="59" name="Group 15">
            <a:extLst>
              <a:ext uri="{FF2B5EF4-FFF2-40B4-BE49-F238E27FC236}">
                <a16:creationId xmlns:a16="http://schemas.microsoft.com/office/drawing/2014/main" id="{62ED9FCC-F287-497F-B538-D3065F8A03C2}"/>
              </a:ext>
            </a:extLst>
          </p:cNvPr>
          <p:cNvGrpSpPr/>
          <p:nvPr/>
        </p:nvGrpSpPr>
        <p:grpSpPr>
          <a:xfrm>
            <a:off x="2877764" y="4060521"/>
            <a:ext cx="2516994" cy="294067"/>
            <a:chOff x="6953579" y="5467824"/>
            <a:chExt cx="1299040" cy="269915"/>
          </a:xfrm>
          <a:solidFill>
            <a:srgbClr val="FFC000"/>
          </a:solidFill>
        </p:grpSpPr>
        <p:sp>
          <p:nvSpPr>
            <p:cNvPr id="60" name="Rectangle: Rounded Corners 18">
              <a:extLst>
                <a:ext uri="{FF2B5EF4-FFF2-40B4-BE49-F238E27FC236}">
                  <a16:creationId xmlns:a16="http://schemas.microsoft.com/office/drawing/2014/main" id="{64EE8ECE-6784-4EFB-8618-06D0725DEA95}"/>
                </a:ext>
              </a:extLst>
            </p:cNvPr>
            <p:cNvSpPr/>
            <p:nvPr/>
          </p:nvSpPr>
          <p:spPr>
            <a:xfrm>
              <a:off x="6953579" y="5470419"/>
              <a:ext cx="1299040" cy="267320"/>
            </a:xfrm>
            <a:prstGeom prst="round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b="1">
                <a:solidFill>
                  <a:schemeClr val="tx1"/>
                </a:solidFill>
                <a:latin typeface="Raleway" pitchFamily="2" charset="0"/>
              </a:endParaRPr>
            </a:p>
          </p:txBody>
        </p:sp>
        <p:sp>
          <p:nvSpPr>
            <p:cNvPr id="61" name="TextBox 19">
              <a:extLst>
                <a:ext uri="{FF2B5EF4-FFF2-40B4-BE49-F238E27FC236}">
                  <a16:creationId xmlns:a16="http://schemas.microsoft.com/office/drawing/2014/main" id="{1837AFB2-979E-45BC-9288-355A9DDA21D9}"/>
                </a:ext>
              </a:extLst>
            </p:cNvPr>
            <p:cNvSpPr txBox="1"/>
            <p:nvPr/>
          </p:nvSpPr>
          <p:spPr>
            <a:xfrm>
              <a:off x="7028818" y="5467824"/>
              <a:ext cx="1148562" cy="240124"/>
            </a:xfrm>
            <a:prstGeom prst="rect">
              <a:avLst/>
            </a:prstGeom>
            <a:grpFill/>
            <a:ln>
              <a:noFill/>
            </a:ln>
          </p:spPr>
          <p:txBody>
            <a:bodyPr wrap="square" rtlCol="0">
              <a:spAutoFit/>
            </a:bodyPr>
            <a:lstStyle/>
            <a:p>
              <a:pPr algn="ctr"/>
              <a:r>
                <a:rPr lang="en-US" sz="1100" b="1">
                  <a:latin typeface="Raleway" pitchFamily="2" charset="0"/>
                  <a:ea typeface="Lato" panose="020F0502020204030203" pitchFamily="34" charset="0"/>
                  <a:cs typeface="Lato" panose="020F0502020204030203" pitchFamily="34" charset="0"/>
                </a:rPr>
                <a:t>QUAI DE SERVICE</a:t>
              </a:r>
            </a:p>
          </p:txBody>
        </p:sp>
      </p:grpSp>
      <p:sp>
        <p:nvSpPr>
          <p:cNvPr id="62" name="Rectangle 61">
            <a:extLst>
              <a:ext uri="{FF2B5EF4-FFF2-40B4-BE49-F238E27FC236}">
                <a16:creationId xmlns:a16="http://schemas.microsoft.com/office/drawing/2014/main" id="{FD0CC200-5A7F-4BC6-A0B9-BEA46BA229D6}"/>
              </a:ext>
            </a:extLst>
          </p:cNvPr>
          <p:cNvSpPr/>
          <p:nvPr/>
        </p:nvSpPr>
        <p:spPr>
          <a:xfrm>
            <a:off x="5534796" y="3948427"/>
            <a:ext cx="4154957" cy="377667"/>
          </a:xfrm>
          <a:prstGeom prst="rect">
            <a:avLst/>
          </a:prstGeom>
        </p:spPr>
        <p:txBody>
          <a:bodyPr wrap="square">
            <a:spAutoFit/>
          </a:bodyPr>
          <a:lstStyle/>
          <a:p>
            <a:pPr algn="just">
              <a:lnSpc>
                <a:spcPct val="150000"/>
              </a:lnSpc>
            </a:pPr>
            <a:r>
              <a:rPr lang="en-ID" sz="1400" b="1">
                <a:solidFill>
                  <a:schemeClr val="bg1"/>
                </a:solidFill>
                <a:latin typeface="Raleway" pitchFamily="2" charset="0"/>
                <a:ea typeface="Lato Black" panose="020F0502020204030203" pitchFamily="34" charset="0"/>
                <a:cs typeface="Lato Black" panose="020F0502020204030203" pitchFamily="34" charset="0"/>
              </a:rPr>
              <a:t>80 m pour les </a:t>
            </a:r>
            <a:r>
              <a:rPr lang="en-ID" sz="1400" b="1" err="1">
                <a:solidFill>
                  <a:schemeClr val="bg1"/>
                </a:solidFill>
                <a:latin typeface="Raleway" pitchFamily="2" charset="0"/>
                <a:ea typeface="Lato Black" panose="020F0502020204030203" pitchFamily="34" charset="0"/>
                <a:cs typeface="Lato Black" panose="020F0502020204030203" pitchFamily="34" charset="0"/>
              </a:rPr>
              <a:t>activités</a:t>
            </a:r>
            <a:r>
              <a:rPr lang="en-ID" sz="1400" b="1">
                <a:solidFill>
                  <a:schemeClr val="bg1"/>
                </a:solidFill>
                <a:latin typeface="Raleway" pitchFamily="2" charset="0"/>
                <a:ea typeface="Lato Black" panose="020F0502020204030203" pitchFamily="34" charset="0"/>
                <a:cs typeface="Lato Black" panose="020F0502020204030203" pitchFamily="34" charset="0"/>
              </a:rPr>
              <a:t> de </a:t>
            </a:r>
            <a:r>
              <a:rPr lang="en-ID" sz="1400" b="1" err="1">
                <a:solidFill>
                  <a:schemeClr val="bg1"/>
                </a:solidFill>
                <a:latin typeface="Raleway" pitchFamily="2" charset="0"/>
                <a:ea typeface="Lato Black" panose="020F0502020204030203" pitchFamily="34" charset="0"/>
                <a:cs typeface="Lato Black" panose="020F0502020204030203" pitchFamily="34" charset="0"/>
              </a:rPr>
              <a:t>soutien</a:t>
            </a:r>
            <a:r>
              <a:rPr lang="en-ID" sz="1400" b="1">
                <a:solidFill>
                  <a:schemeClr val="bg1"/>
                </a:solidFill>
                <a:latin typeface="Raleway" pitchFamily="2" charset="0"/>
                <a:ea typeface="Lato Black" panose="020F0502020204030203" pitchFamily="34" charset="0"/>
                <a:cs typeface="Lato Black" panose="020F0502020204030203" pitchFamily="34" charset="0"/>
              </a:rPr>
              <a:t> en offshore </a:t>
            </a:r>
          </a:p>
        </p:txBody>
      </p:sp>
      <p:sp>
        <p:nvSpPr>
          <p:cNvPr id="63" name="Rectangle 62">
            <a:extLst>
              <a:ext uri="{FF2B5EF4-FFF2-40B4-BE49-F238E27FC236}">
                <a16:creationId xmlns:a16="http://schemas.microsoft.com/office/drawing/2014/main" id="{BE3A972D-3761-491A-BFA3-E57105A2361D}"/>
              </a:ext>
            </a:extLst>
          </p:cNvPr>
          <p:cNvSpPr/>
          <p:nvPr/>
        </p:nvSpPr>
        <p:spPr>
          <a:xfrm flipV="1">
            <a:off x="2877764" y="4613328"/>
            <a:ext cx="6663068" cy="5386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600" b="1">
              <a:solidFill>
                <a:schemeClr val="bg1"/>
              </a:solidFill>
              <a:latin typeface="Raleway" pitchFamily="2" charset="0"/>
            </a:endParaRPr>
          </a:p>
        </p:txBody>
      </p:sp>
      <p:grpSp>
        <p:nvGrpSpPr>
          <p:cNvPr id="64" name="Group 15">
            <a:extLst>
              <a:ext uri="{FF2B5EF4-FFF2-40B4-BE49-F238E27FC236}">
                <a16:creationId xmlns:a16="http://schemas.microsoft.com/office/drawing/2014/main" id="{EFBAC873-21B9-4801-BEBA-C8E4A9D506C8}"/>
              </a:ext>
            </a:extLst>
          </p:cNvPr>
          <p:cNvGrpSpPr/>
          <p:nvPr/>
        </p:nvGrpSpPr>
        <p:grpSpPr>
          <a:xfrm>
            <a:off x="2877764" y="4744144"/>
            <a:ext cx="2516994" cy="294067"/>
            <a:chOff x="6953579" y="5467824"/>
            <a:chExt cx="1299040" cy="269915"/>
          </a:xfrm>
          <a:solidFill>
            <a:srgbClr val="FFC000"/>
          </a:solidFill>
        </p:grpSpPr>
        <p:sp>
          <p:nvSpPr>
            <p:cNvPr id="65" name="Rectangle: Rounded Corners 18">
              <a:extLst>
                <a:ext uri="{FF2B5EF4-FFF2-40B4-BE49-F238E27FC236}">
                  <a16:creationId xmlns:a16="http://schemas.microsoft.com/office/drawing/2014/main" id="{F14F3657-8B03-4D85-841E-E9E8DB98E38D}"/>
                </a:ext>
              </a:extLst>
            </p:cNvPr>
            <p:cNvSpPr/>
            <p:nvPr/>
          </p:nvSpPr>
          <p:spPr>
            <a:xfrm>
              <a:off x="6953579" y="5470419"/>
              <a:ext cx="1299040" cy="267320"/>
            </a:xfrm>
            <a:prstGeom prst="round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b="1">
                <a:solidFill>
                  <a:schemeClr val="bg1"/>
                </a:solidFill>
                <a:latin typeface="Raleway" pitchFamily="2" charset="0"/>
              </a:endParaRPr>
            </a:p>
          </p:txBody>
        </p:sp>
        <p:sp>
          <p:nvSpPr>
            <p:cNvPr id="66" name="TextBox 19">
              <a:extLst>
                <a:ext uri="{FF2B5EF4-FFF2-40B4-BE49-F238E27FC236}">
                  <a16:creationId xmlns:a16="http://schemas.microsoft.com/office/drawing/2014/main" id="{6FB4EE15-094D-4D89-9B35-29866B8F2D88}"/>
                </a:ext>
              </a:extLst>
            </p:cNvPr>
            <p:cNvSpPr txBox="1"/>
            <p:nvPr/>
          </p:nvSpPr>
          <p:spPr>
            <a:xfrm>
              <a:off x="7028818" y="5467824"/>
              <a:ext cx="1148562" cy="240124"/>
            </a:xfrm>
            <a:prstGeom prst="rect">
              <a:avLst/>
            </a:prstGeom>
            <a:grpFill/>
            <a:ln>
              <a:noFill/>
            </a:ln>
          </p:spPr>
          <p:txBody>
            <a:bodyPr wrap="square" rtlCol="0">
              <a:spAutoFit/>
            </a:bodyPr>
            <a:lstStyle/>
            <a:p>
              <a:pPr algn="ctr"/>
              <a:r>
                <a:rPr lang="en-US" sz="1100" b="1">
                  <a:latin typeface="Raleway" pitchFamily="2" charset="0"/>
                  <a:ea typeface="Lato" panose="020F0502020204030203" pitchFamily="34" charset="0"/>
                  <a:cs typeface="Lato" panose="020F0502020204030203" pitchFamily="34" charset="0"/>
                </a:rPr>
                <a:t>TERMINAUX PETROLIERS</a:t>
              </a:r>
            </a:p>
          </p:txBody>
        </p:sp>
      </p:grpSp>
      <p:sp>
        <p:nvSpPr>
          <p:cNvPr id="67" name="Rectangle 66">
            <a:extLst>
              <a:ext uri="{FF2B5EF4-FFF2-40B4-BE49-F238E27FC236}">
                <a16:creationId xmlns:a16="http://schemas.microsoft.com/office/drawing/2014/main" id="{3D1357BE-CB70-4883-BBF4-8E9FB872342C}"/>
              </a:ext>
            </a:extLst>
          </p:cNvPr>
          <p:cNvSpPr/>
          <p:nvPr/>
        </p:nvSpPr>
        <p:spPr>
          <a:xfrm>
            <a:off x="5455974" y="4632050"/>
            <a:ext cx="4445661" cy="377667"/>
          </a:xfrm>
          <a:prstGeom prst="rect">
            <a:avLst/>
          </a:prstGeom>
        </p:spPr>
        <p:txBody>
          <a:bodyPr wrap="square">
            <a:spAutoFit/>
          </a:bodyPr>
          <a:lstStyle/>
          <a:p>
            <a:pPr algn="just">
              <a:lnSpc>
                <a:spcPct val="150000"/>
              </a:lnSpc>
            </a:pPr>
            <a:r>
              <a:rPr lang="en-ID" sz="1400" b="1">
                <a:solidFill>
                  <a:schemeClr val="bg1"/>
                </a:solidFill>
                <a:latin typeface="Raleway" pitchFamily="2" charset="0"/>
                <a:ea typeface="Lato Black" panose="020F0502020204030203" pitchFamily="34" charset="0"/>
                <a:cs typeface="Lato Black" panose="020F0502020204030203" pitchFamily="34" charset="0"/>
              </a:rPr>
              <a:t>2 </a:t>
            </a:r>
            <a:r>
              <a:rPr lang="en-ID" sz="1400" b="1" err="1">
                <a:solidFill>
                  <a:schemeClr val="bg1"/>
                </a:solidFill>
                <a:latin typeface="Raleway" pitchFamily="2" charset="0"/>
                <a:ea typeface="Lato Black" panose="020F0502020204030203" pitchFamily="34" charset="0"/>
                <a:cs typeface="Lato Black" panose="020F0502020204030203" pitchFamily="34" charset="0"/>
              </a:rPr>
              <a:t>situés</a:t>
            </a:r>
            <a:r>
              <a:rPr lang="en-ID" sz="1400" b="1">
                <a:solidFill>
                  <a:schemeClr val="bg1"/>
                </a:solidFill>
                <a:latin typeface="Raleway" pitchFamily="2" charset="0"/>
                <a:ea typeface="Lato Black" panose="020F0502020204030203" pitchFamily="34" charset="0"/>
                <a:cs typeface="Lato Black" panose="020F0502020204030203" pitchFamily="34" charset="0"/>
              </a:rPr>
              <a:t> en offshore pour les </a:t>
            </a:r>
            <a:r>
              <a:rPr lang="en-ID" sz="1400" b="1" err="1">
                <a:solidFill>
                  <a:schemeClr val="bg1"/>
                </a:solidFill>
                <a:latin typeface="Raleway" pitchFamily="2" charset="0"/>
                <a:ea typeface="Lato Black" panose="020F0502020204030203" pitchFamily="34" charset="0"/>
                <a:cs typeface="Lato Black" panose="020F0502020204030203" pitchFamily="34" charset="0"/>
              </a:rPr>
              <a:t>produits</a:t>
            </a:r>
            <a:r>
              <a:rPr lang="en-ID" sz="1400" b="1">
                <a:solidFill>
                  <a:schemeClr val="bg1"/>
                </a:solidFill>
                <a:latin typeface="Raleway" pitchFamily="2" charset="0"/>
                <a:ea typeface="Lato Black" panose="020F0502020204030203" pitchFamily="34" charset="0"/>
                <a:cs typeface="Lato Black" panose="020F0502020204030203" pitchFamily="34" charset="0"/>
              </a:rPr>
              <a:t> </a:t>
            </a:r>
            <a:r>
              <a:rPr lang="en-ID" sz="1400" b="1" err="1">
                <a:solidFill>
                  <a:schemeClr val="bg1"/>
                </a:solidFill>
                <a:latin typeface="Raleway" pitchFamily="2" charset="0"/>
                <a:ea typeface="Lato Black" panose="020F0502020204030203" pitchFamily="34" charset="0"/>
                <a:cs typeface="Lato Black" panose="020F0502020204030203" pitchFamily="34" charset="0"/>
              </a:rPr>
              <a:t>pétroliers</a:t>
            </a:r>
            <a:endParaRPr lang="en-ID" sz="1400" b="1">
              <a:solidFill>
                <a:schemeClr val="bg1"/>
              </a:solidFill>
              <a:latin typeface="Raleway" pitchFamily="2" charset="0"/>
              <a:ea typeface="Lato Black" panose="020F0502020204030203" pitchFamily="34" charset="0"/>
              <a:cs typeface="Lato Black" panose="020F0502020204030203" pitchFamily="34" charset="0"/>
            </a:endParaRPr>
          </a:p>
        </p:txBody>
      </p:sp>
      <p:sp>
        <p:nvSpPr>
          <p:cNvPr id="68" name="Rectangle 67">
            <a:extLst>
              <a:ext uri="{FF2B5EF4-FFF2-40B4-BE49-F238E27FC236}">
                <a16:creationId xmlns:a16="http://schemas.microsoft.com/office/drawing/2014/main" id="{7471D891-4400-42BE-818F-1C8866E2CC59}"/>
              </a:ext>
            </a:extLst>
          </p:cNvPr>
          <p:cNvSpPr/>
          <p:nvPr/>
        </p:nvSpPr>
        <p:spPr>
          <a:xfrm flipV="1">
            <a:off x="2877764" y="5306415"/>
            <a:ext cx="6663068" cy="5386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600" b="1">
              <a:solidFill>
                <a:schemeClr val="bg1"/>
              </a:solidFill>
              <a:latin typeface="Raleway" pitchFamily="2" charset="0"/>
            </a:endParaRPr>
          </a:p>
        </p:txBody>
      </p:sp>
      <p:grpSp>
        <p:nvGrpSpPr>
          <p:cNvPr id="69" name="Group 15">
            <a:extLst>
              <a:ext uri="{FF2B5EF4-FFF2-40B4-BE49-F238E27FC236}">
                <a16:creationId xmlns:a16="http://schemas.microsoft.com/office/drawing/2014/main" id="{7D52BD72-CBF1-478A-BD26-EADCE5B8AC98}"/>
              </a:ext>
            </a:extLst>
          </p:cNvPr>
          <p:cNvGrpSpPr/>
          <p:nvPr/>
        </p:nvGrpSpPr>
        <p:grpSpPr>
          <a:xfrm>
            <a:off x="2877764" y="5437231"/>
            <a:ext cx="2516994" cy="294067"/>
            <a:chOff x="6953579" y="5467824"/>
            <a:chExt cx="1299040" cy="269915"/>
          </a:xfrm>
          <a:solidFill>
            <a:srgbClr val="FFC000"/>
          </a:solidFill>
        </p:grpSpPr>
        <p:sp>
          <p:nvSpPr>
            <p:cNvPr id="70" name="Rectangle: Rounded Corners 18">
              <a:extLst>
                <a:ext uri="{FF2B5EF4-FFF2-40B4-BE49-F238E27FC236}">
                  <a16:creationId xmlns:a16="http://schemas.microsoft.com/office/drawing/2014/main" id="{E8F7A561-E55B-40B7-9515-4738907CE442}"/>
                </a:ext>
              </a:extLst>
            </p:cNvPr>
            <p:cNvSpPr/>
            <p:nvPr/>
          </p:nvSpPr>
          <p:spPr>
            <a:xfrm>
              <a:off x="6953579" y="5470419"/>
              <a:ext cx="1299040" cy="267320"/>
            </a:xfrm>
            <a:prstGeom prst="round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b="1">
                <a:solidFill>
                  <a:schemeClr val="bg1"/>
                </a:solidFill>
                <a:latin typeface="Raleway" pitchFamily="2" charset="0"/>
              </a:endParaRPr>
            </a:p>
          </p:txBody>
        </p:sp>
        <p:sp>
          <p:nvSpPr>
            <p:cNvPr id="71" name="TextBox 19">
              <a:extLst>
                <a:ext uri="{FF2B5EF4-FFF2-40B4-BE49-F238E27FC236}">
                  <a16:creationId xmlns:a16="http://schemas.microsoft.com/office/drawing/2014/main" id="{0FD04288-1E79-44D3-A720-93F034D51699}"/>
                </a:ext>
              </a:extLst>
            </p:cNvPr>
            <p:cNvSpPr txBox="1"/>
            <p:nvPr/>
          </p:nvSpPr>
          <p:spPr>
            <a:xfrm>
              <a:off x="7028818" y="5467824"/>
              <a:ext cx="1148562" cy="240124"/>
            </a:xfrm>
            <a:prstGeom prst="rect">
              <a:avLst/>
            </a:prstGeom>
            <a:grpFill/>
            <a:ln>
              <a:noFill/>
            </a:ln>
          </p:spPr>
          <p:txBody>
            <a:bodyPr wrap="square" rtlCol="0">
              <a:spAutoFit/>
            </a:bodyPr>
            <a:lstStyle/>
            <a:p>
              <a:pPr algn="ctr"/>
              <a:r>
                <a:rPr lang="en-US" sz="1100" b="1">
                  <a:latin typeface="Raleway" pitchFamily="2" charset="0"/>
                  <a:ea typeface="Lato" panose="020F0502020204030203" pitchFamily="34" charset="0"/>
                  <a:cs typeface="Lato" panose="020F0502020204030203" pitchFamily="34" charset="0"/>
                </a:rPr>
                <a:t>TERMINAL GAZIER</a:t>
              </a:r>
            </a:p>
          </p:txBody>
        </p:sp>
      </p:grpSp>
      <p:sp>
        <p:nvSpPr>
          <p:cNvPr id="72" name="Rectangle 71">
            <a:extLst>
              <a:ext uri="{FF2B5EF4-FFF2-40B4-BE49-F238E27FC236}">
                <a16:creationId xmlns:a16="http://schemas.microsoft.com/office/drawing/2014/main" id="{388F3E56-8AF5-438C-9F8F-787764E2A9F3}"/>
              </a:ext>
            </a:extLst>
          </p:cNvPr>
          <p:cNvSpPr/>
          <p:nvPr/>
        </p:nvSpPr>
        <p:spPr>
          <a:xfrm>
            <a:off x="5985038" y="5325137"/>
            <a:ext cx="3679319" cy="380810"/>
          </a:xfrm>
          <a:prstGeom prst="rect">
            <a:avLst/>
          </a:prstGeom>
        </p:spPr>
        <p:txBody>
          <a:bodyPr wrap="square">
            <a:spAutoFit/>
          </a:bodyPr>
          <a:lstStyle/>
          <a:p>
            <a:pPr algn="just">
              <a:lnSpc>
                <a:spcPct val="150000"/>
              </a:lnSpc>
            </a:pPr>
            <a:r>
              <a:rPr lang="en-ID" sz="1400" b="1">
                <a:solidFill>
                  <a:schemeClr val="bg1"/>
                </a:solidFill>
                <a:latin typeface="Raleway" pitchFamily="2" charset="0"/>
                <a:ea typeface="Lato Black" panose="020F0502020204030203" pitchFamily="34" charset="0"/>
                <a:cs typeface="Lato Black" panose="020F0502020204030203" pitchFamily="34" charset="0"/>
              </a:rPr>
              <a:t>Pour </a:t>
            </a:r>
            <a:r>
              <a:rPr lang="en-ID" sz="1400" b="1" err="1">
                <a:solidFill>
                  <a:schemeClr val="bg1"/>
                </a:solidFill>
                <a:latin typeface="Raleway" pitchFamily="2" charset="0"/>
                <a:ea typeface="Lato Black" panose="020F0502020204030203" pitchFamily="34" charset="0"/>
                <a:cs typeface="Lato Black" panose="020F0502020204030203" pitchFamily="34" charset="0"/>
              </a:rPr>
              <a:t>l’export</a:t>
            </a:r>
            <a:r>
              <a:rPr lang="en-ID" sz="1400" b="1">
                <a:solidFill>
                  <a:schemeClr val="bg1"/>
                </a:solidFill>
                <a:latin typeface="Raleway" pitchFamily="2" charset="0"/>
                <a:ea typeface="Lato Black" panose="020F0502020204030203" pitchFamily="34" charset="0"/>
                <a:cs typeface="Lato Black" panose="020F0502020204030203" pitchFamily="34" charset="0"/>
              </a:rPr>
              <a:t> des LNG</a:t>
            </a:r>
          </a:p>
        </p:txBody>
      </p:sp>
      <p:sp>
        <p:nvSpPr>
          <p:cNvPr id="73" name="Rectangle 72">
            <a:extLst>
              <a:ext uri="{FF2B5EF4-FFF2-40B4-BE49-F238E27FC236}">
                <a16:creationId xmlns:a16="http://schemas.microsoft.com/office/drawing/2014/main" id="{DE4255B2-EA94-4C43-A5A7-3AC61BD4E3A4}"/>
              </a:ext>
            </a:extLst>
          </p:cNvPr>
          <p:cNvSpPr/>
          <p:nvPr/>
        </p:nvSpPr>
        <p:spPr>
          <a:xfrm flipV="1">
            <a:off x="2882057" y="6051245"/>
            <a:ext cx="6663068" cy="5386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600" b="1">
              <a:solidFill>
                <a:schemeClr val="bg1"/>
              </a:solidFill>
              <a:latin typeface="Raleway" pitchFamily="2" charset="0"/>
            </a:endParaRPr>
          </a:p>
        </p:txBody>
      </p:sp>
      <p:grpSp>
        <p:nvGrpSpPr>
          <p:cNvPr id="74" name="Group 15">
            <a:extLst>
              <a:ext uri="{FF2B5EF4-FFF2-40B4-BE49-F238E27FC236}">
                <a16:creationId xmlns:a16="http://schemas.microsoft.com/office/drawing/2014/main" id="{BF02B320-FE19-41C7-9664-ABC20B9F3C1A}"/>
              </a:ext>
            </a:extLst>
          </p:cNvPr>
          <p:cNvGrpSpPr/>
          <p:nvPr/>
        </p:nvGrpSpPr>
        <p:grpSpPr>
          <a:xfrm>
            <a:off x="2882057" y="6188500"/>
            <a:ext cx="2516994" cy="294067"/>
            <a:chOff x="6953579" y="5467824"/>
            <a:chExt cx="1299040" cy="269915"/>
          </a:xfrm>
          <a:solidFill>
            <a:srgbClr val="FFC000"/>
          </a:solidFill>
        </p:grpSpPr>
        <p:sp>
          <p:nvSpPr>
            <p:cNvPr id="75" name="Rectangle: Rounded Corners 18">
              <a:extLst>
                <a:ext uri="{FF2B5EF4-FFF2-40B4-BE49-F238E27FC236}">
                  <a16:creationId xmlns:a16="http://schemas.microsoft.com/office/drawing/2014/main" id="{C25157E1-3572-4739-A70A-D8FC4C158477}"/>
                </a:ext>
              </a:extLst>
            </p:cNvPr>
            <p:cNvSpPr/>
            <p:nvPr/>
          </p:nvSpPr>
          <p:spPr>
            <a:xfrm>
              <a:off x="6953579" y="5470419"/>
              <a:ext cx="1299040" cy="267320"/>
            </a:xfrm>
            <a:prstGeom prst="round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b="1">
                <a:solidFill>
                  <a:schemeClr val="bg1"/>
                </a:solidFill>
                <a:latin typeface="Raleway" pitchFamily="2" charset="0"/>
              </a:endParaRPr>
            </a:p>
          </p:txBody>
        </p:sp>
        <p:sp>
          <p:nvSpPr>
            <p:cNvPr id="76" name="TextBox 19">
              <a:extLst>
                <a:ext uri="{FF2B5EF4-FFF2-40B4-BE49-F238E27FC236}">
                  <a16:creationId xmlns:a16="http://schemas.microsoft.com/office/drawing/2014/main" id="{7D8CF675-4CD9-4E88-8425-45BD0036273E}"/>
                </a:ext>
              </a:extLst>
            </p:cNvPr>
            <p:cNvSpPr txBox="1"/>
            <p:nvPr/>
          </p:nvSpPr>
          <p:spPr>
            <a:xfrm>
              <a:off x="7028818" y="5467824"/>
              <a:ext cx="1184432" cy="240124"/>
            </a:xfrm>
            <a:prstGeom prst="rect">
              <a:avLst/>
            </a:prstGeom>
            <a:grpFill/>
            <a:ln>
              <a:noFill/>
            </a:ln>
          </p:spPr>
          <p:txBody>
            <a:bodyPr wrap="square" rtlCol="0">
              <a:spAutoFit/>
            </a:bodyPr>
            <a:lstStyle/>
            <a:p>
              <a:pPr algn="ctr"/>
              <a:r>
                <a:rPr lang="en-US" sz="1100" b="1">
                  <a:latin typeface="Raleway" pitchFamily="2" charset="0"/>
                  <a:ea typeface="Lato" panose="020F0502020204030203" pitchFamily="34" charset="0"/>
                  <a:cs typeface="Lato" panose="020F0502020204030203" pitchFamily="34" charset="0"/>
                </a:rPr>
                <a:t>RESERVE FONCIERES</a:t>
              </a:r>
            </a:p>
          </p:txBody>
        </p:sp>
      </p:grpSp>
      <p:sp>
        <p:nvSpPr>
          <p:cNvPr id="77" name="Rectangle 76">
            <a:extLst>
              <a:ext uri="{FF2B5EF4-FFF2-40B4-BE49-F238E27FC236}">
                <a16:creationId xmlns:a16="http://schemas.microsoft.com/office/drawing/2014/main" id="{79227051-9D68-4CD4-ACE2-75F600DA9482}"/>
              </a:ext>
            </a:extLst>
          </p:cNvPr>
          <p:cNvSpPr/>
          <p:nvPr/>
        </p:nvSpPr>
        <p:spPr>
          <a:xfrm>
            <a:off x="5989331" y="6076406"/>
            <a:ext cx="3679319" cy="380810"/>
          </a:xfrm>
          <a:prstGeom prst="rect">
            <a:avLst/>
          </a:prstGeom>
        </p:spPr>
        <p:txBody>
          <a:bodyPr wrap="square">
            <a:spAutoFit/>
          </a:bodyPr>
          <a:lstStyle/>
          <a:p>
            <a:pPr algn="just">
              <a:lnSpc>
                <a:spcPct val="150000"/>
              </a:lnSpc>
            </a:pPr>
            <a:r>
              <a:rPr lang="en-ID" sz="1400" b="1">
                <a:solidFill>
                  <a:schemeClr val="bg1"/>
                </a:solidFill>
                <a:latin typeface="Raleway" pitchFamily="2" charset="0"/>
                <a:ea typeface="Lato Black" panose="020F0502020204030203" pitchFamily="34" charset="0"/>
                <a:cs typeface="Lato Black" panose="020F0502020204030203" pitchFamily="34" charset="0"/>
              </a:rPr>
              <a:t>Qui </a:t>
            </a:r>
            <a:r>
              <a:rPr lang="en-ID" sz="1400" b="1" err="1">
                <a:solidFill>
                  <a:schemeClr val="bg1"/>
                </a:solidFill>
                <a:latin typeface="Raleway" pitchFamily="2" charset="0"/>
                <a:ea typeface="Lato Black" panose="020F0502020204030203" pitchFamily="34" charset="0"/>
                <a:cs typeface="Lato Black" panose="020F0502020204030203" pitchFamily="34" charset="0"/>
              </a:rPr>
              <a:t>s’étale</a:t>
            </a:r>
            <a:r>
              <a:rPr lang="en-ID" sz="1400" b="1">
                <a:solidFill>
                  <a:schemeClr val="bg1"/>
                </a:solidFill>
                <a:latin typeface="Raleway" pitchFamily="2" charset="0"/>
                <a:ea typeface="Lato Black" panose="020F0502020204030203" pitchFamily="34" charset="0"/>
                <a:cs typeface="Lato Black" panose="020F0502020204030203" pitchFamily="34" charset="0"/>
              </a:rPr>
              <a:t> sur 15 </a:t>
            </a:r>
            <a:r>
              <a:rPr lang="en-ID" sz="1400" b="1" err="1">
                <a:solidFill>
                  <a:schemeClr val="bg1"/>
                </a:solidFill>
                <a:latin typeface="Raleway" pitchFamily="2" charset="0"/>
                <a:ea typeface="Lato Black" panose="020F0502020204030203" pitchFamily="34" charset="0"/>
                <a:cs typeface="Lato Black" panose="020F0502020204030203" pitchFamily="34" charset="0"/>
              </a:rPr>
              <a:t>milles</a:t>
            </a:r>
            <a:r>
              <a:rPr lang="en-ID" sz="1400" b="1">
                <a:solidFill>
                  <a:schemeClr val="bg1"/>
                </a:solidFill>
                <a:latin typeface="Raleway" pitchFamily="2" charset="0"/>
                <a:ea typeface="Lato Black" panose="020F0502020204030203" pitchFamily="34" charset="0"/>
                <a:cs typeface="Lato Black" panose="020F0502020204030203" pitchFamily="34" charset="0"/>
              </a:rPr>
              <a:t> d ’hectares</a:t>
            </a:r>
          </a:p>
        </p:txBody>
      </p:sp>
    </p:spTree>
    <p:extLst>
      <p:ext uri="{BB962C8B-B14F-4D97-AF65-F5344CB8AC3E}">
        <p14:creationId xmlns:p14="http://schemas.microsoft.com/office/powerpoint/2010/main" val="30018723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1600"/>
                                  </p:stCondLst>
                                  <p:childTnLst>
                                    <p:animScale>
                                      <p:cBhvr>
                                        <p:cTn id="6" dur="1500" fill="hold"/>
                                        <p:tgtEl>
                                          <p:spTgt spid="18"/>
                                        </p:tgtEl>
                                      </p:cBhvr>
                                      <p:by x="100000" y="125000"/>
                                    </p:animScale>
                                  </p:childTnLst>
                                </p:cTn>
                              </p:par>
                              <p:par>
                                <p:cTn id="7" presetID="42" presetClass="path" presetSubtype="0" repeatCount="indefinite" accel="50000" decel="50000" autoRev="1" fill="hold" grpId="1" nodeType="withEffect">
                                  <p:stCondLst>
                                    <p:cond delay="1600"/>
                                  </p:stCondLst>
                                  <p:childTnLst>
                                    <p:animMotion origin="layout" path="M 2.5E-6 -3.7037E-6 L 2.5E-6 -0.05532 " pathEditMode="relative" rAng="0" ptsTypes="AA">
                                      <p:cBhvr>
                                        <p:cTn id="8" dur="1500" fill="hold"/>
                                        <p:tgtEl>
                                          <p:spTgt spid="18"/>
                                        </p:tgtEl>
                                        <p:attrNameLst>
                                          <p:attrName>ppt_x</p:attrName>
                                          <p:attrName>ppt_y</p:attrName>
                                        </p:attrNameLst>
                                      </p:cBhvr>
                                      <p:rCtr x="0" y="-2778"/>
                                    </p:animMotion>
                                  </p:childTnLst>
                                </p:cTn>
                              </p:par>
                              <p:par>
                                <p:cTn id="9" presetID="6" presetClass="emph" presetSubtype="0" repeatCount="indefinite" accel="50000" decel="50000" autoRev="1" fill="hold" grpId="0" nodeType="withEffect">
                                  <p:stCondLst>
                                    <p:cond delay="2000"/>
                                  </p:stCondLst>
                                  <p:childTnLst>
                                    <p:animScale>
                                      <p:cBhvr>
                                        <p:cTn id="10" dur="1500" fill="hold"/>
                                        <p:tgtEl>
                                          <p:spTgt spid="19"/>
                                        </p:tgtEl>
                                      </p:cBhvr>
                                      <p:by x="100000" y="125000"/>
                                    </p:animScale>
                                  </p:childTnLst>
                                </p:cTn>
                              </p:par>
                              <p:par>
                                <p:cTn id="11" presetID="42" presetClass="path" presetSubtype="0" repeatCount="indefinite" accel="50000" decel="50000" autoRev="1" fill="hold" grpId="1" nodeType="withEffect">
                                  <p:stCondLst>
                                    <p:cond delay="2000"/>
                                  </p:stCondLst>
                                  <p:childTnLst>
                                    <p:animMotion origin="layout" path="M -1.45833E-6 -3.7037E-6 L -1.45833E-6 -0.05532 " pathEditMode="relative" rAng="0" ptsTypes="AA">
                                      <p:cBhvr>
                                        <p:cTn id="12" dur="1500" fill="hold"/>
                                        <p:tgtEl>
                                          <p:spTgt spid="19"/>
                                        </p:tgtEl>
                                        <p:attrNameLst>
                                          <p:attrName>ppt_x</p:attrName>
                                          <p:attrName>ppt_y</p:attrName>
                                        </p:attrNameLst>
                                      </p:cBhvr>
                                      <p:rCtr x="0" y="-2778"/>
                                    </p:animMotion>
                                  </p:childTnLst>
                                </p:cTn>
                              </p:par>
                              <p:par>
                                <p:cTn id="13" presetID="6" presetClass="emph" presetSubtype="0" repeatCount="indefinite" accel="50000" decel="50000" autoRev="1" fill="hold" grpId="0" nodeType="withEffect">
                                  <p:stCondLst>
                                    <p:cond delay="0"/>
                                  </p:stCondLst>
                                  <p:childTnLst>
                                    <p:animScale>
                                      <p:cBhvr>
                                        <p:cTn id="14" dur="1500" fill="hold"/>
                                        <p:tgtEl>
                                          <p:spTgt spid="20"/>
                                        </p:tgtEl>
                                      </p:cBhvr>
                                      <p:by x="100000" y="125000"/>
                                    </p:animScale>
                                  </p:childTnLst>
                                </p:cTn>
                              </p:par>
                              <p:par>
                                <p:cTn id="15" presetID="42" presetClass="path" presetSubtype="0" repeatCount="indefinite" accel="50000" decel="50000" autoRev="1" fill="hold" grpId="1" nodeType="withEffect">
                                  <p:stCondLst>
                                    <p:cond delay="0"/>
                                  </p:stCondLst>
                                  <p:childTnLst>
                                    <p:animMotion origin="layout" path="M 4.16667E-7 -3.7037E-6 L 4.16667E-7 -0.05532 " pathEditMode="relative" rAng="0" ptsTypes="AA">
                                      <p:cBhvr>
                                        <p:cTn id="16" dur="1500" fill="hold"/>
                                        <p:tgtEl>
                                          <p:spTgt spid="20"/>
                                        </p:tgtEl>
                                        <p:attrNameLst>
                                          <p:attrName>ppt_x</p:attrName>
                                          <p:attrName>ppt_y</p:attrName>
                                        </p:attrNameLst>
                                      </p:cBhvr>
                                      <p:rCtr x="0" y="-2778"/>
                                    </p:animMotion>
                                  </p:childTnLst>
                                </p:cTn>
                              </p:par>
                              <p:par>
                                <p:cTn id="17" presetID="6" presetClass="emph" presetSubtype="0" repeatCount="indefinite" accel="50000" decel="50000" autoRev="1" fill="hold" grpId="0" nodeType="withEffect">
                                  <p:stCondLst>
                                    <p:cond delay="400"/>
                                  </p:stCondLst>
                                  <p:childTnLst>
                                    <p:animScale>
                                      <p:cBhvr>
                                        <p:cTn id="18" dur="1500" fill="hold"/>
                                        <p:tgtEl>
                                          <p:spTgt spid="21"/>
                                        </p:tgtEl>
                                      </p:cBhvr>
                                      <p:by x="100000" y="125000"/>
                                    </p:animScale>
                                  </p:childTnLst>
                                </p:cTn>
                              </p:par>
                              <p:par>
                                <p:cTn id="19" presetID="42" presetClass="path" presetSubtype="0" repeatCount="indefinite" accel="50000" decel="50000" autoRev="1" fill="hold" grpId="1" nodeType="withEffect">
                                  <p:stCondLst>
                                    <p:cond delay="400"/>
                                  </p:stCondLst>
                                  <p:childTnLst>
                                    <p:animMotion origin="layout" path="M 4.16667E-6 -3.7037E-6 L 4.16667E-6 -0.05532 " pathEditMode="relative" rAng="0" ptsTypes="AA">
                                      <p:cBhvr>
                                        <p:cTn id="20" dur="1500" fill="hold"/>
                                        <p:tgtEl>
                                          <p:spTgt spid="21"/>
                                        </p:tgtEl>
                                        <p:attrNameLst>
                                          <p:attrName>ppt_x</p:attrName>
                                          <p:attrName>ppt_y</p:attrName>
                                        </p:attrNameLst>
                                      </p:cBhvr>
                                      <p:rCtr x="0" y="-2778"/>
                                    </p:animMotion>
                                  </p:childTnLst>
                                </p:cTn>
                              </p:par>
                              <p:par>
                                <p:cTn id="21" presetID="6" presetClass="emph" presetSubtype="0" repeatCount="indefinite" accel="50000" decel="50000" autoRev="1" fill="hold" grpId="0" nodeType="withEffect">
                                  <p:stCondLst>
                                    <p:cond delay="800"/>
                                  </p:stCondLst>
                                  <p:childTnLst>
                                    <p:animScale>
                                      <p:cBhvr>
                                        <p:cTn id="22" dur="1500" fill="hold"/>
                                        <p:tgtEl>
                                          <p:spTgt spid="22"/>
                                        </p:tgtEl>
                                      </p:cBhvr>
                                      <p:by x="100000" y="125000"/>
                                    </p:animScale>
                                  </p:childTnLst>
                                </p:cTn>
                              </p:par>
                              <p:par>
                                <p:cTn id="23" presetID="42" presetClass="path" presetSubtype="0" repeatCount="indefinite" accel="50000" decel="50000" autoRev="1" fill="hold" grpId="1" nodeType="withEffect">
                                  <p:stCondLst>
                                    <p:cond delay="800"/>
                                  </p:stCondLst>
                                  <p:childTnLst>
                                    <p:animMotion origin="layout" path="M 2.08333E-7 -3.7037E-6 L 2.08333E-7 -0.05532 " pathEditMode="relative" rAng="0" ptsTypes="AA">
                                      <p:cBhvr>
                                        <p:cTn id="24" dur="1500" fill="hold"/>
                                        <p:tgtEl>
                                          <p:spTgt spid="22"/>
                                        </p:tgtEl>
                                        <p:attrNameLst>
                                          <p:attrName>ppt_x</p:attrName>
                                          <p:attrName>ppt_y</p:attrName>
                                        </p:attrNameLst>
                                      </p:cBhvr>
                                      <p:rCtr x="0" y="-2778"/>
                                    </p:animMotion>
                                  </p:childTnLst>
                                </p:cTn>
                              </p:par>
                              <p:par>
                                <p:cTn id="25" presetID="47" presetClass="entr" presetSubtype="0" fill="hold" grpId="0" nodeType="withEffect">
                                  <p:stCondLst>
                                    <p:cond delay="80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4000"/>
                                        <p:tgtEl>
                                          <p:spTgt spid="48"/>
                                        </p:tgtEl>
                                      </p:cBhvr>
                                    </p:animEffect>
                                    <p:anim calcmode="lin" valueType="num">
                                      <p:cBhvr>
                                        <p:cTn id="28" dur="4000" fill="hold"/>
                                        <p:tgtEl>
                                          <p:spTgt spid="48"/>
                                        </p:tgtEl>
                                        <p:attrNameLst>
                                          <p:attrName>ppt_x</p:attrName>
                                        </p:attrNameLst>
                                      </p:cBhvr>
                                      <p:tavLst>
                                        <p:tav tm="0">
                                          <p:val>
                                            <p:strVal val="#ppt_x"/>
                                          </p:val>
                                        </p:tav>
                                        <p:tav tm="100000">
                                          <p:val>
                                            <p:strVal val="#ppt_x"/>
                                          </p:val>
                                        </p:tav>
                                      </p:tavLst>
                                    </p:anim>
                                    <p:anim calcmode="lin" valueType="num">
                                      <p:cBhvr>
                                        <p:cTn id="29" dur="4000" fill="hold"/>
                                        <p:tgtEl>
                                          <p:spTgt spid="4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4000"/>
                                        <p:tgtEl>
                                          <p:spTgt spid="49"/>
                                        </p:tgtEl>
                                      </p:cBhvr>
                                    </p:animEffect>
                                    <p:anim calcmode="lin" valueType="num">
                                      <p:cBhvr>
                                        <p:cTn id="33" dur="4000" fill="hold"/>
                                        <p:tgtEl>
                                          <p:spTgt spid="49"/>
                                        </p:tgtEl>
                                        <p:attrNameLst>
                                          <p:attrName>ppt_x</p:attrName>
                                        </p:attrNameLst>
                                      </p:cBhvr>
                                      <p:tavLst>
                                        <p:tav tm="0">
                                          <p:val>
                                            <p:strVal val="#ppt_x"/>
                                          </p:val>
                                        </p:tav>
                                        <p:tav tm="100000">
                                          <p:val>
                                            <p:strVal val="#ppt_x"/>
                                          </p:val>
                                        </p:tav>
                                      </p:tavLst>
                                    </p:anim>
                                    <p:anim calcmode="lin" valueType="num">
                                      <p:cBhvr>
                                        <p:cTn id="34" dur="4000" fill="hold"/>
                                        <p:tgtEl>
                                          <p:spTgt spid="49"/>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4000"/>
                                        <p:tgtEl>
                                          <p:spTgt spid="52"/>
                                        </p:tgtEl>
                                      </p:cBhvr>
                                    </p:animEffect>
                                    <p:anim calcmode="lin" valueType="num">
                                      <p:cBhvr>
                                        <p:cTn id="38" dur="4000" fill="hold"/>
                                        <p:tgtEl>
                                          <p:spTgt spid="52"/>
                                        </p:tgtEl>
                                        <p:attrNameLst>
                                          <p:attrName>ppt_x</p:attrName>
                                        </p:attrNameLst>
                                      </p:cBhvr>
                                      <p:tavLst>
                                        <p:tav tm="0">
                                          <p:val>
                                            <p:strVal val="#ppt_x"/>
                                          </p:val>
                                        </p:tav>
                                        <p:tav tm="100000">
                                          <p:val>
                                            <p:strVal val="#ppt_x"/>
                                          </p:val>
                                        </p:tav>
                                      </p:tavLst>
                                    </p:anim>
                                    <p:anim calcmode="lin" valueType="num">
                                      <p:cBhvr>
                                        <p:cTn id="39" dur="4000" fill="hold"/>
                                        <p:tgtEl>
                                          <p:spTgt spid="52"/>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4000"/>
                                        <p:tgtEl>
                                          <p:spTgt spid="53"/>
                                        </p:tgtEl>
                                      </p:cBhvr>
                                    </p:animEffect>
                                    <p:anim calcmode="lin" valueType="num">
                                      <p:cBhvr>
                                        <p:cTn id="43" dur="4000" fill="hold"/>
                                        <p:tgtEl>
                                          <p:spTgt spid="53"/>
                                        </p:tgtEl>
                                        <p:attrNameLst>
                                          <p:attrName>ppt_x</p:attrName>
                                        </p:attrNameLst>
                                      </p:cBhvr>
                                      <p:tavLst>
                                        <p:tav tm="0">
                                          <p:val>
                                            <p:strVal val="#ppt_x"/>
                                          </p:val>
                                        </p:tav>
                                        <p:tav tm="100000">
                                          <p:val>
                                            <p:strVal val="#ppt_x"/>
                                          </p:val>
                                        </p:tav>
                                      </p:tavLst>
                                    </p:anim>
                                    <p:anim calcmode="lin" valueType="num">
                                      <p:cBhvr>
                                        <p:cTn id="44" dur="4000" fill="hold"/>
                                        <p:tgtEl>
                                          <p:spTgt spid="53"/>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4000"/>
                                        <p:tgtEl>
                                          <p:spTgt spid="54"/>
                                        </p:tgtEl>
                                      </p:cBhvr>
                                    </p:animEffect>
                                    <p:anim calcmode="lin" valueType="num">
                                      <p:cBhvr>
                                        <p:cTn id="48" dur="4000" fill="hold"/>
                                        <p:tgtEl>
                                          <p:spTgt spid="54"/>
                                        </p:tgtEl>
                                        <p:attrNameLst>
                                          <p:attrName>ppt_x</p:attrName>
                                        </p:attrNameLst>
                                      </p:cBhvr>
                                      <p:tavLst>
                                        <p:tav tm="0">
                                          <p:val>
                                            <p:strVal val="#ppt_x"/>
                                          </p:val>
                                        </p:tav>
                                        <p:tav tm="100000">
                                          <p:val>
                                            <p:strVal val="#ppt_x"/>
                                          </p:val>
                                        </p:tav>
                                      </p:tavLst>
                                    </p:anim>
                                    <p:anim calcmode="lin" valueType="num">
                                      <p:cBhvr>
                                        <p:cTn id="49" dur="4000" fill="hold"/>
                                        <p:tgtEl>
                                          <p:spTgt spid="54"/>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4000"/>
                                        <p:tgtEl>
                                          <p:spTgt spid="57"/>
                                        </p:tgtEl>
                                      </p:cBhvr>
                                    </p:animEffect>
                                    <p:anim calcmode="lin" valueType="num">
                                      <p:cBhvr>
                                        <p:cTn id="53" dur="4000" fill="hold"/>
                                        <p:tgtEl>
                                          <p:spTgt spid="57"/>
                                        </p:tgtEl>
                                        <p:attrNameLst>
                                          <p:attrName>ppt_x</p:attrName>
                                        </p:attrNameLst>
                                      </p:cBhvr>
                                      <p:tavLst>
                                        <p:tav tm="0">
                                          <p:val>
                                            <p:strVal val="#ppt_x"/>
                                          </p:val>
                                        </p:tav>
                                        <p:tav tm="100000">
                                          <p:val>
                                            <p:strVal val="#ppt_x"/>
                                          </p:val>
                                        </p:tav>
                                      </p:tavLst>
                                    </p:anim>
                                    <p:anim calcmode="lin" valueType="num">
                                      <p:cBhvr>
                                        <p:cTn id="54" dur="4000" fill="hold"/>
                                        <p:tgtEl>
                                          <p:spTgt spid="57"/>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4000"/>
                                        <p:tgtEl>
                                          <p:spTgt spid="58"/>
                                        </p:tgtEl>
                                      </p:cBhvr>
                                    </p:animEffect>
                                    <p:anim calcmode="lin" valueType="num">
                                      <p:cBhvr>
                                        <p:cTn id="58" dur="4000" fill="hold"/>
                                        <p:tgtEl>
                                          <p:spTgt spid="58"/>
                                        </p:tgtEl>
                                        <p:attrNameLst>
                                          <p:attrName>ppt_x</p:attrName>
                                        </p:attrNameLst>
                                      </p:cBhvr>
                                      <p:tavLst>
                                        <p:tav tm="0">
                                          <p:val>
                                            <p:strVal val="#ppt_x"/>
                                          </p:val>
                                        </p:tav>
                                        <p:tav tm="100000">
                                          <p:val>
                                            <p:strVal val="#ppt_x"/>
                                          </p:val>
                                        </p:tav>
                                      </p:tavLst>
                                    </p:anim>
                                    <p:anim calcmode="lin" valueType="num">
                                      <p:cBhvr>
                                        <p:cTn id="59" dur="4000" fill="hold"/>
                                        <p:tgtEl>
                                          <p:spTgt spid="58"/>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4000"/>
                                        <p:tgtEl>
                                          <p:spTgt spid="59"/>
                                        </p:tgtEl>
                                      </p:cBhvr>
                                    </p:animEffect>
                                    <p:anim calcmode="lin" valueType="num">
                                      <p:cBhvr>
                                        <p:cTn id="63" dur="4000" fill="hold"/>
                                        <p:tgtEl>
                                          <p:spTgt spid="59"/>
                                        </p:tgtEl>
                                        <p:attrNameLst>
                                          <p:attrName>ppt_x</p:attrName>
                                        </p:attrNameLst>
                                      </p:cBhvr>
                                      <p:tavLst>
                                        <p:tav tm="0">
                                          <p:val>
                                            <p:strVal val="#ppt_x"/>
                                          </p:val>
                                        </p:tav>
                                        <p:tav tm="100000">
                                          <p:val>
                                            <p:strVal val="#ppt_x"/>
                                          </p:val>
                                        </p:tav>
                                      </p:tavLst>
                                    </p:anim>
                                    <p:anim calcmode="lin" valueType="num">
                                      <p:cBhvr>
                                        <p:cTn id="64" dur="4000" fill="hold"/>
                                        <p:tgtEl>
                                          <p:spTgt spid="59"/>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4000"/>
                                        <p:tgtEl>
                                          <p:spTgt spid="62"/>
                                        </p:tgtEl>
                                      </p:cBhvr>
                                    </p:animEffect>
                                    <p:anim calcmode="lin" valueType="num">
                                      <p:cBhvr>
                                        <p:cTn id="68" dur="4000" fill="hold"/>
                                        <p:tgtEl>
                                          <p:spTgt spid="62"/>
                                        </p:tgtEl>
                                        <p:attrNameLst>
                                          <p:attrName>ppt_x</p:attrName>
                                        </p:attrNameLst>
                                      </p:cBhvr>
                                      <p:tavLst>
                                        <p:tav tm="0">
                                          <p:val>
                                            <p:strVal val="#ppt_x"/>
                                          </p:val>
                                        </p:tav>
                                        <p:tav tm="100000">
                                          <p:val>
                                            <p:strVal val="#ppt_x"/>
                                          </p:val>
                                        </p:tav>
                                      </p:tavLst>
                                    </p:anim>
                                    <p:anim calcmode="lin" valueType="num">
                                      <p:cBhvr>
                                        <p:cTn id="69" dur="4000" fill="hold"/>
                                        <p:tgtEl>
                                          <p:spTgt spid="62"/>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fade">
                                      <p:cBhvr>
                                        <p:cTn id="72" dur="4000"/>
                                        <p:tgtEl>
                                          <p:spTgt spid="63"/>
                                        </p:tgtEl>
                                      </p:cBhvr>
                                    </p:animEffect>
                                    <p:anim calcmode="lin" valueType="num">
                                      <p:cBhvr>
                                        <p:cTn id="73" dur="4000" fill="hold"/>
                                        <p:tgtEl>
                                          <p:spTgt spid="63"/>
                                        </p:tgtEl>
                                        <p:attrNameLst>
                                          <p:attrName>ppt_x</p:attrName>
                                        </p:attrNameLst>
                                      </p:cBhvr>
                                      <p:tavLst>
                                        <p:tav tm="0">
                                          <p:val>
                                            <p:strVal val="#ppt_x"/>
                                          </p:val>
                                        </p:tav>
                                        <p:tav tm="100000">
                                          <p:val>
                                            <p:strVal val="#ppt_x"/>
                                          </p:val>
                                        </p:tav>
                                      </p:tavLst>
                                    </p:anim>
                                    <p:anim calcmode="lin" valueType="num">
                                      <p:cBhvr>
                                        <p:cTn id="74" dur="4000" fill="hold"/>
                                        <p:tgtEl>
                                          <p:spTgt spid="63"/>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4000"/>
                                        <p:tgtEl>
                                          <p:spTgt spid="64"/>
                                        </p:tgtEl>
                                      </p:cBhvr>
                                    </p:animEffect>
                                    <p:anim calcmode="lin" valueType="num">
                                      <p:cBhvr>
                                        <p:cTn id="78" dur="4000" fill="hold"/>
                                        <p:tgtEl>
                                          <p:spTgt spid="64"/>
                                        </p:tgtEl>
                                        <p:attrNameLst>
                                          <p:attrName>ppt_x</p:attrName>
                                        </p:attrNameLst>
                                      </p:cBhvr>
                                      <p:tavLst>
                                        <p:tav tm="0">
                                          <p:val>
                                            <p:strVal val="#ppt_x"/>
                                          </p:val>
                                        </p:tav>
                                        <p:tav tm="100000">
                                          <p:val>
                                            <p:strVal val="#ppt_x"/>
                                          </p:val>
                                        </p:tav>
                                      </p:tavLst>
                                    </p:anim>
                                    <p:anim calcmode="lin" valueType="num">
                                      <p:cBhvr>
                                        <p:cTn id="79" dur="4000" fill="hold"/>
                                        <p:tgtEl>
                                          <p:spTgt spid="64"/>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4000"/>
                                        <p:tgtEl>
                                          <p:spTgt spid="67"/>
                                        </p:tgtEl>
                                      </p:cBhvr>
                                    </p:animEffect>
                                    <p:anim calcmode="lin" valueType="num">
                                      <p:cBhvr>
                                        <p:cTn id="83" dur="4000" fill="hold"/>
                                        <p:tgtEl>
                                          <p:spTgt spid="67"/>
                                        </p:tgtEl>
                                        <p:attrNameLst>
                                          <p:attrName>ppt_x</p:attrName>
                                        </p:attrNameLst>
                                      </p:cBhvr>
                                      <p:tavLst>
                                        <p:tav tm="0">
                                          <p:val>
                                            <p:strVal val="#ppt_x"/>
                                          </p:val>
                                        </p:tav>
                                        <p:tav tm="100000">
                                          <p:val>
                                            <p:strVal val="#ppt_x"/>
                                          </p:val>
                                        </p:tav>
                                      </p:tavLst>
                                    </p:anim>
                                    <p:anim calcmode="lin" valueType="num">
                                      <p:cBhvr>
                                        <p:cTn id="84" dur="4000" fill="hold"/>
                                        <p:tgtEl>
                                          <p:spTgt spid="67"/>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68"/>
                                        </p:tgtEl>
                                        <p:attrNameLst>
                                          <p:attrName>style.visibility</p:attrName>
                                        </p:attrNameLst>
                                      </p:cBhvr>
                                      <p:to>
                                        <p:strVal val="visible"/>
                                      </p:to>
                                    </p:set>
                                    <p:animEffect transition="in" filter="fade">
                                      <p:cBhvr>
                                        <p:cTn id="87" dur="4000"/>
                                        <p:tgtEl>
                                          <p:spTgt spid="68"/>
                                        </p:tgtEl>
                                      </p:cBhvr>
                                    </p:animEffect>
                                    <p:anim calcmode="lin" valueType="num">
                                      <p:cBhvr>
                                        <p:cTn id="88" dur="4000" fill="hold"/>
                                        <p:tgtEl>
                                          <p:spTgt spid="68"/>
                                        </p:tgtEl>
                                        <p:attrNameLst>
                                          <p:attrName>ppt_x</p:attrName>
                                        </p:attrNameLst>
                                      </p:cBhvr>
                                      <p:tavLst>
                                        <p:tav tm="0">
                                          <p:val>
                                            <p:strVal val="#ppt_x"/>
                                          </p:val>
                                        </p:tav>
                                        <p:tav tm="100000">
                                          <p:val>
                                            <p:strVal val="#ppt_x"/>
                                          </p:val>
                                        </p:tav>
                                      </p:tavLst>
                                    </p:anim>
                                    <p:anim calcmode="lin" valueType="num">
                                      <p:cBhvr>
                                        <p:cTn id="89" dur="4000" fill="hold"/>
                                        <p:tgtEl>
                                          <p:spTgt spid="68"/>
                                        </p:tgtEl>
                                        <p:attrNameLst>
                                          <p:attrName>ppt_y</p:attrName>
                                        </p:attrNameLst>
                                      </p:cBhvr>
                                      <p:tavLst>
                                        <p:tav tm="0">
                                          <p:val>
                                            <p:strVal val="#ppt_y-.1"/>
                                          </p:val>
                                        </p:tav>
                                        <p:tav tm="100000">
                                          <p:val>
                                            <p:strVal val="#ppt_y"/>
                                          </p:val>
                                        </p:tav>
                                      </p:tavLst>
                                    </p:anim>
                                  </p:childTnLst>
                                </p:cTn>
                              </p:par>
                              <p:par>
                                <p:cTn id="90" presetID="47" presetClass="entr" presetSubtype="0" fill="hold" nodeType="with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4000"/>
                                        <p:tgtEl>
                                          <p:spTgt spid="69"/>
                                        </p:tgtEl>
                                      </p:cBhvr>
                                    </p:animEffect>
                                    <p:anim calcmode="lin" valueType="num">
                                      <p:cBhvr>
                                        <p:cTn id="93" dur="4000" fill="hold"/>
                                        <p:tgtEl>
                                          <p:spTgt spid="69"/>
                                        </p:tgtEl>
                                        <p:attrNameLst>
                                          <p:attrName>ppt_x</p:attrName>
                                        </p:attrNameLst>
                                      </p:cBhvr>
                                      <p:tavLst>
                                        <p:tav tm="0">
                                          <p:val>
                                            <p:strVal val="#ppt_x"/>
                                          </p:val>
                                        </p:tav>
                                        <p:tav tm="100000">
                                          <p:val>
                                            <p:strVal val="#ppt_x"/>
                                          </p:val>
                                        </p:tav>
                                      </p:tavLst>
                                    </p:anim>
                                    <p:anim calcmode="lin" valueType="num">
                                      <p:cBhvr>
                                        <p:cTn id="94" dur="4000" fill="hold"/>
                                        <p:tgtEl>
                                          <p:spTgt spid="69"/>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fade">
                                      <p:cBhvr>
                                        <p:cTn id="97" dur="4000"/>
                                        <p:tgtEl>
                                          <p:spTgt spid="72"/>
                                        </p:tgtEl>
                                      </p:cBhvr>
                                    </p:animEffect>
                                    <p:anim calcmode="lin" valueType="num">
                                      <p:cBhvr>
                                        <p:cTn id="98" dur="4000" fill="hold"/>
                                        <p:tgtEl>
                                          <p:spTgt spid="72"/>
                                        </p:tgtEl>
                                        <p:attrNameLst>
                                          <p:attrName>ppt_x</p:attrName>
                                        </p:attrNameLst>
                                      </p:cBhvr>
                                      <p:tavLst>
                                        <p:tav tm="0">
                                          <p:val>
                                            <p:strVal val="#ppt_x"/>
                                          </p:val>
                                        </p:tav>
                                        <p:tav tm="100000">
                                          <p:val>
                                            <p:strVal val="#ppt_x"/>
                                          </p:val>
                                        </p:tav>
                                      </p:tavLst>
                                    </p:anim>
                                    <p:anim calcmode="lin" valueType="num">
                                      <p:cBhvr>
                                        <p:cTn id="99" dur="4000" fill="hold"/>
                                        <p:tgtEl>
                                          <p:spTgt spid="72"/>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0"/>
                                  </p:stCondLst>
                                  <p:childTnLst>
                                    <p:set>
                                      <p:cBhvr>
                                        <p:cTn id="101" dur="1" fill="hold">
                                          <p:stCondLst>
                                            <p:cond delay="0"/>
                                          </p:stCondLst>
                                        </p:cTn>
                                        <p:tgtEl>
                                          <p:spTgt spid="73"/>
                                        </p:tgtEl>
                                        <p:attrNameLst>
                                          <p:attrName>style.visibility</p:attrName>
                                        </p:attrNameLst>
                                      </p:cBhvr>
                                      <p:to>
                                        <p:strVal val="visible"/>
                                      </p:to>
                                    </p:set>
                                    <p:animEffect transition="in" filter="fade">
                                      <p:cBhvr>
                                        <p:cTn id="102" dur="4000"/>
                                        <p:tgtEl>
                                          <p:spTgt spid="73"/>
                                        </p:tgtEl>
                                      </p:cBhvr>
                                    </p:animEffect>
                                    <p:anim calcmode="lin" valueType="num">
                                      <p:cBhvr>
                                        <p:cTn id="103" dur="4000" fill="hold"/>
                                        <p:tgtEl>
                                          <p:spTgt spid="73"/>
                                        </p:tgtEl>
                                        <p:attrNameLst>
                                          <p:attrName>ppt_x</p:attrName>
                                        </p:attrNameLst>
                                      </p:cBhvr>
                                      <p:tavLst>
                                        <p:tav tm="0">
                                          <p:val>
                                            <p:strVal val="#ppt_x"/>
                                          </p:val>
                                        </p:tav>
                                        <p:tav tm="100000">
                                          <p:val>
                                            <p:strVal val="#ppt_x"/>
                                          </p:val>
                                        </p:tav>
                                      </p:tavLst>
                                    </p:anim>
                                    <p:anim calcmode="lin" valueType="num">
                                      <p:cBhvr>
                                        <p:cTn id="104" dur="4000" fill="hold"/>
                                        <p:tgtEl>
                                          <p:spTgt spid="73"/>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0"/>
                                  </p:stCondLst>
                                  <p:childTnLst>
                                    <p:set>
                                      <p:cBhvr>
                                        <p:cTn id="106" dur="1" fill="hold">
                                          <p:stCondLst>
                                            <p:cond delay="0"/>
                                          </p:stCondLst>
                                        </p:cTn>
                                        <p:tgtEl>
                                          <p:spTgt spid="74"/>
                                        </p:tgtEl>
                                        <p:attrNameLst>
                                          <p:attrName>style.visibility</p:attrName>
                                        </p:attrNameLst>
                                      </p:cBhvr>
                                      <p:to>
                                        <p:strVal val="visible"/>
                                      </p:to>
                                    </p:set>
                                    <p:animEffect transition="in" filter="fade">
                                      <p:cBhvr>
                                        <p:cTn id="107" dur="4000"/>
                                        <p:tgtEl>
                                          <p:spTgt spid="74"/>
                                        </p:tgtEl>
                                      </p:cBhvr>
                                    </p:animEffect>
                                    <p:anim calcmode="lin" valueType="num">
                                      <p:cBhvr>
                                        <p:cTn id="108" dur="4000" fill="hold"/>
                                        <p:tgtEl>
                                          <p:spTgt spid="74"/>
                                        </p:tgtEl>
                                        <p:attrNameLst>
                                          <p:attrName>ppt_x</p:attrName>
                                        </p:attrNameLst>
                                      </p:cBhvr>
                                      <p:tavLst>
                                        <p:tav tm="0">
                                          <p:val>
                                            <p:strVal val="#ppt_x"/>
                                          </p:val>
                                        </p:tav>
                                        <p:tav tm="100000">
                                          <p:val>
                                            <p:strVal val="#ppt_x"/>
                                          </p:val>
                                        </p:tav>
                                      </p:tavLst>
                                    </p:anim>
                                    <p:anim calcmode="lin" valueType="num">
                                      <p:cBhvr>
                                        <p:cTn id="109" dur="4000" fill="hold"/>
                                        <p:tgtEl>
                                          <p:spTgt spid="74"/>
                                        </p:tgtEl>
                                        <p:attrNameLst>
                                          <p:attrName>ppt_y</p:attrName>
                                        </p:attrNameLst>
                                      </p:cBhvr>
                                      <p:tavLst>
                                        <p:tav tm="0">
                                          <p:val>
                                            <p:strVal val="#ppt_y-.1"/>
                                          </p:val>
                                        </p:tav>
                                        <p:tav tm="100000">
                                          <p:val>
                                            <p:strVal val="#ppt_y"/>
                                          </p:val>
                                        </p:tav>
                                      </p:tavLst>
                                    </p:anim>
                                  </p:childTnLst>
                                </p:cTn>
                              </p:par>
                              <p:par>
                                <p:cTn id="110" presetID="47" presetClass="entr" presetSubtype="0" fill="hold" grpId="0" nodeType="withEffect">
                                  <p:stCondLst>
                                    <p:cond delay="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4000"/>
                                        <p:tgtEl>
                                          <p:spTgt spid="77"/>
                                        </p:tgtEl>
                                      </p:cBhvr>
                                    </p:animEffect>
                                    <p:anim calcmode="lin" valueType="num">
                                      <p:cBhvr>
                                        <p:cTn id="113" dur="4000" fill="hold"/>
                                        <p:tgtEl>
                                          <p:spTgt spid="77"/>
                                        </p:tgtEl>
                                        <p:attrNameLst>
                                          <p:attrName>ppt_x</p:attrName>
                                        </p:attrNameLst>
                                      </p:cBhvr>
                                      <p:tavLst>
                                        <p:tav tm="0">
                                          <p:val>
                                            <p:strVal val="#ppt_x"/>
                                          </p:val>
                                        </p:tav>
                                        <p:tav tm="100000">
                                          <p:val>
                                            <p:strVal val="#ppt_x"/>
                                          </p:val>
                                        </p:tav>
                                      </p:tavLst>
                                    </p:anim>
                                    <p:anim calcmode="lin" valueType="num">
                                      <p:cBhvr>
                                        <p:cTn id="114" dur="4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48" grpId="0" animBg="1"/>
      <p:bldP spid="52" grpId="0"/>
      <p:bldP spid="53" grpId="0" animBg="1"/>
      <p:bldP spid="57" grpId="0"/>
      <p:bldP spid="58" grpId="0" animBg="1"/>
      <p:bldP spid="62" grpId="0"/>
      <p:bldP spid="63" grpId="0" animBg="1"/>
      <p:bldP spid="67" grpId="0"/>
      <p:bldP spid="68" grpId="0" animBg="1"/>
      <p:bldP spid="72" grpId="0"/>
      <p:bldP spid="73" grpId="0" animBg="1"/>
      <p:bldP spid="7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8A42B65-566C-0A41-B8C2-5032B07BD196}"/>
              </a:ext>
            </a:extLst>
          </p:cNvPr>
          <p:cNvSpPr/>
          <p:nvPr/>
        </p:nvSpPr>
        <p:spPr>
          <a:xfrm>
            <a:off x="2869581" y="202582"/>
            <a:ext cx="6452840" cy="6452838"/>
          </a:xfrm>
          <a:prstGeom prst="ellipse">
            <a:avLst/>
          </a:prstGeom>
          <a:solidFill>
            <a:srgbClr val="12231D">
              <a:alpha val="4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8000" b="1" i="0" u="none" strike="noStrike" kern="1200" cap="none" spc="-150" normalizeH="0" baseline="0" noProof="0">
              <a:ln>
                <a:noFill/>
              </a:ln>
              <a:solidFill>
                <a:prstClr val="white"/>
              </a:solidFill>
              <a:effectLst/>
              <a:uLnTx/>
              <a:uFillTx/>
              <a:latin typeface="Raleway" panose="020B0503030101060003" pitchFamily="34" charset="77"/>
              <a:ea typeface="+mn-ea"/>
              <a:cs typeface="+mn-cs"/>
            </a:endParaRPr>
          </a:p>
        </p:txBody>
      </p:sp>
      <p:sp>
        <p:nvSpPr>
          <p:cNvPr id="4" name="Rectangle 3">
            <a:extLst>
              <a:ext uri="{FF2B5EF4-FFF2-40B4-BE49-F238E27FC236}">
                <a16:creationId xmlns:a16="http://schemas.microsoft.com/office/drawing/2014/main" id="{D674933B-DF67-D14D-ACC6-194EA400210B}"/>
              </a:ext>
            </a:extLst>
          </p:cNvPr>
          <p:cNvSpPr/>
          <p:nvPr/>
        </p:nvSpPr>
        <p:spPr>
          <a:xfrm>
            <a:off x="2947643" y="3389971"/>
            <a:ext cx="629671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M" sz="8800" b="1" i="0" u="none" strike="noStrike" kern="1200" cap="none" spc="-150" normalizeH="0" baseline="0" noProof="0">
                <a:ln>
                  <a:noFill/>
                </a:ln>
                <a:solidFill>
                  <a:srgbClr val="FFFFFF"/>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rPr>
              <a:t>PROMESSE</a:t>
            </a:r>
            <a:endParaRPr kumimoji="0" lang="en-LT" sz="8800" b="1" i="0" u="none" strike="noStrike" kern="1200" cap="none" spc="-150" normalizeH="0" baseline="0" noProof="0">
              <a:ln>
                <a:noFill/>
              </a:ln>
              <a:solidFill>
                <a:srgbClr val="FFFFFF"/>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endParaRPr>
          </a:p>
        </p:txBody>
      </p:sp>
      <p:pic>
        <p:nvPicPr>
          <p:cNvPr id="6" name="Graphic 5" descr="Potion with solid fill">
            <a:extLst>
              <a:ext uri="{FF2B5EF4-FFF2-40B4-BE49-F238E27FC236}">
                <a16:creationId xmlns:a16="http://schemas.microsoft.com/office/drawing/2014/main" id="{CEB538FE-34FC-714C-8121-3DEF7E6B04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8380" y="659779"/>
            <a:ext cx="2795240" cy="2795240"/>
          </a:xfrm>
          <a:prstGeom prst="rect">
            <a:avLst/>
          </a:prstGeom>
        </p:spPr>
      </p:pic>
    </p:spTree>
    <p:extLst>
      <p:ext uri="{BB962C8B-B14F-4D97-AF65-F5344CB8AC3E}">
        <p14:creationId xmlns:p14="http://schemas.microsoft.com/office/powerpoint/2010/main" val="3341998466"/>
      </p:ext>
    </p:extLst>
  </p:cSld>
  <p:clrMapOvr>
    <a:masterClrMapping/>
  </p:clrMapOvr>
  <p:transition spd="slow" advTm="0"/>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E6FB2E9-7E21-1A4B-B7D9-51B1351B358F}"/>
              </a:ext>
            </a:extLst>
          </p:cNvPr>
          <p:cNvPicPr>
            <a:picLocks noChangeAspect="1" noChangeArrowheads="1"/>
          </p:cNvPicPr>
          <p:nvPr/>
        </p:nvPicPr>
        <p:blipFill>
          <a:blip r:embed="rId3"/>
          <a:srcRect t="4109" b="410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B8A42B65-566C-0A41-B8C2-5032B07BD196}"/>
              </a:ext>
            </a:extLst>
          </p:cNvPr>
          <p:cNvSpPr/>
          <p:nvPr/>
        </p:nvSpPr>
        <p:spPr>
          <a:xfrm>
            <a:off x="-1364972" y="-4031970"/>
            <a:ext cx="14921946" cy="14921942"/>
          </a:xfrm>
          <a:prstGeom prst="ellipse">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6" name="Rectangle 5">
            <a:extLst>
              <a:ext uri="{FF2B5EF4-FFF2-40B4-BE49-F238E27FC236}">
                <a16:creationId xmlns:a16="http://schemas.microsoft.com/office/drawing/2014/main" id="{86BA49A1-C4F8-6543-8240-061A4699B32F}"/>
              </a:ext>
            </a:extLst>
          </p:cNvPr>
          <p:cNvSpPr/>
          <p:nvPr/>
        </p:nvSpPr>
        <p:spPr>
          <a:xfrm>
            <a:off x="4229150" y="1554955"/>
            <a:ext cx="3733715" cy="923330"/>
          </a:xfrm>
          <a:prstGeom prst="rect">
            <a:avLst/>
          </a:prstGeom>
        </p:spPr>
        <p:txBody>
          <a:bodyPr wrap="none">
            <a:spAutoFit/>
          </a:bodyPr>
          <a:lstStyle/>
          <a:p>
            <a:pPr algn="ctr"/>
            <a:r>
              <a:rPr lang="fr-CM" sz="5400" b="1" spc="-150">
                <a:solidFill>
                  <a:schemeClr val="bg1"/>
                </a:solidFill>
                <a:effectLst>
                  <a:outerShdw blurRad="419100" sx="102000" sy="102000" algn="ctr" rotWithShape="0">
                    <a:prstClr val="black">
                      <a:alpha val="29000"/>
                    </a:prstClr>
                  </a:outerShdw>
                </a:effectLst>
                <a:latin typeface="Raleway Black" panose="020B0503030101060003" pitchFamily="34" charset="77"/>
              </a:rPr>
              <a:t>PROMESSE</a:t>
            </a:r>
            <a:endParaRPr lang="en-LT" sz="5400" b="1" spc="-150">
              <a:solidFill>
                <a:schemeClr val="bg1"/>
              </a:solidFill>
              <a:effectLst>
                <a:outerShdw blurRad="419100" sx="102000" sy="102000" algn="ctr" rotWithShape="0">
                  <a:prstClr val="black">
                    <a:alpha val="29000"/>
                  </a:prstClr>
                </a:outerShdw>
              </a:effectLst>
              <a:latin typeface="Raleway Black" panose="020B0503030101060003" pitchFamily="34" charset="77"/>
            </a:endParaRPr>
          </a:p>
        </p:txBody>
      </p:sp>
      <p:sp>
        <p:nvSpPr>
          <p:cNvPr id="10" name="Rectangle 9">
            <a:extLst>
              <a:ext uri="{FF2B5EF4-FFF2-40B4-BE49-F238E27FC236}">
                <a16:creationId xmlns:a16="http://schemas.microsoft.com/office/drawing/2014/main" id="{0CE686A0-D3CF-4B45-AB0E-0CEACD1B22AE}"/>
              </a:ext>
            </a:extLst>
          </p:cNvPr>
          <p:cNvSpPr/>
          <p:nvPr/>
        </p:nvSpPr>
        <p:spPr>
          <a:xfrm>
            <a:off x="2188828" y="2384642"/>
            <a:ext cx="7814344" cy="276999"/>
          </a:xfrm>
          <a:prstGeom prst="rect">
            <a:avLst/>
          </a:prstGeom>
        </p:spPr>
        <p:txBody>
          <a:bodyPr wrap="square">
            <a:spAutoFit/>
          </a:bodyPr>
          <a:lstStyle/>
          <a:p>
            <a:pPr algn="ctr"/>
            <a:r>
              <a:rPr lang="en-ID" sz="1200" b="1">
                <a:solidFill>
                  <a:schemeClr val="bg1"/>
                </a:solidFill>
                <a:latin typeface="Raleway" pitchFamily="2" charset="0"/>
              </a:rPr>
              <a:t>UN OUTIL PERFORMANT ET UN ENVIRONNEMENT QUI FAVORISENT LES AFFAIRES</a:t>
            </a:r>
          </a:p>
        </p:txBody>
      </p:sp>
      <p:pic>
        <p:nvPicPr>
          <p:cNvPr id="11" name="Graphic 10" descr="Potion with solid fill">
            <a:extLst>
              <a:ext uri="{FF2B5EF4-FFF2-40B4-BE49-F238E27FC236}">
                <a16:creationId xmlns:a16="http://schemas.microsoft.com/office/drawing/2014/main" id="{EC7840E3-BAD3-A84E-B5ED-F442FFC9B8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1783" y="3168"/>
            <a:ext cx="1728434" cy="1728434"/>
          </a:xfrm>
          <a:prstGeom prst="rect">
            <a:avLst/>
          </a:prstGeom>
          <a:effectLst>
            <a:outerShdw blurRad="177800" sx="102000" sy="102000" algn="ctr" rotWithShape="0">
              <a:prstClr val="black">
                <a:alpha val="40000"/>
              </a:prstClr>
            </a:outerShdw>
          </a:effectLst>
        </p:spPr>
      </p:pic>
      <p:sp useBgFill="1">
        <p:nvSpPr>
          <p:cNvPr id="28" name="Oval 27">
            <a:extLst>
              <a:ext uri="{FF2B5EF4-FFF2-40B4-BE49-F238E27FC236}">
                <a16:creationId xmlns:a16="http://schemas.microsoft.com/office/drawing/2014/main" id="{F5655B3E-FE88-834E-A29C-AE048BDB4893}"/>
              </a:ext>
            </a:extLst>
          </p:cNvPr>
          <p:cNvSpPr/>
          <p:nvPr/>
        </p:nvSpPr>
        <p:spPr>
          <a:xfrm>
            <a:off x="8936754" y="1377174"/>
            <a:ext cx="363362" cy="363362"/>
          </a:xfrm>
          <a:prstGeom prst="ellipse">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30" name="Oval 29">
            <a:extLst>
              <a:ext uri="{FF2B5EF4-FFF2-40B4-BE49-F238E27FC236}">
                <a16:creationId xmlns:a16="http://schemas.microsoft.com/office/drawing/2014/main" id="{9429F179-E309-5B4C-9AC1-9EAF871D7405}"/>
              </a:ext>
            </a:extLst>
          </p:cNvPr>
          <p:cNvSpPr/>
          <p:nvPr/>
        </p:nvSpPr>
        <p:spPr>
          <a:xfrm>
            <a:off x="9288907" y="1657274"/>
            <a:ext cx="1030414" cy="1030414"/>
          </a:xfrm>
          <a:prstGeom prst="ellipse">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useBgFill="1">
        <p:nvSpPr>
          <p:cNvPr id="31" name="Oval 30">
            <a:extLst>
              <a:ext uri="{FF2B5EF4-FFF2-40B4-BE49-F238E27FC236}">
                <a16:creationId xmlns:a16="http://schemas.microsoft.com/office/drawing/2014/main" id="{D53930A9-9ED7-C347-B138-C9D92018A994}"/>
              </a:ext>
            </a:extLst>
          </p:cNvPr>
          <p:cNvSpPr/>
          <p:nvPr/>
        </p:nvSpPr>
        <p:spPr>
          <a:xfrm>
            <a:off x="10018836" y="2564904"/>
            <a:ext cx="1728192" cy="1728192"/>
          </a:xfrm>
          <a:prstGeom prst="ellipse">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12" name="Image 11">
            <a:extLst>
              <a:ext uri="{FF2B5EF4-FFF2-40B4-BE49-F238E27FC236}">
                <a16:creationId xmlns:a16="http://schemas.microsoft.com/office/drawing/2014/main" id="{6EDCA686-962A-4F8C-8595-16FD87EB93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29" t="6947" r="12431" b="2465"/>
          <a:stretch/>
        </p:blipFill>
        <p:spPr>
          <a:xfrm>
            <a:off x="5636559" y="2585235"/>
            <a:ext cx="1197677" cy="1225164"/>
          </a:xfrm>
          <a:prstGeom prst="rect">
            <a:avLst/>
          </a:prstGeom>
          <a:noFill/>
        </p:spPr>
      </p:pic>
      <p:sp>
        <p:nvSpPr>
          <p:cNvPr id="13" name="Rectangle 12">
            <a:extLst>
              <a:ext uri="{FF2B5EF4-FFF2-40B4-BE49-F238E27FC236}">
                <a16:creationId xmlns:a16="http://schemas.microsoft.com/office/drawing/2014/main" id="{4778C308-8F4D-435C-B9D7-FF4066DB314C}"/>
              </a:ext>
            </a:extLst>
          </p:cNvPr>
          <p:cNvSpPr/>
          <p:nvPr/>
        </p:nvSpPr>
        <p:spPr>
          <a:xfrm>
            <a:off x="4778862" y="3861348"/>
            <a:ext cx="3019472" cy="430887"/>
          </a:xfrm>
          <a:prstGeom prst="rect">
            <a:avLst/>
          </a:prstGeom>
        </p:spPr>
        <p:txBody>
          <a:bodyPr wrap="square">
            <a:spAutoFit/>
          </a:bodyPr>
          <a:lstStyle/>
          <a:p>
            <a:pPr algn="ctr"/>
            <a:r>
              <a:rPr lang="fr-FR" sz="1100" b="1">
                <a:solidFill>
                  <a:schemeClr val="bg1"/>
                </a:solidFill>
                <a:latin typeface="Raleway" pitchFamily="2" charset="0"/>
                <a:ea typeface="Franklin Gothic Heavy" charset="0"/>
                <a:cs typeface="Franklin Gothic Heavy" charset="0"/>
              </a:rPr>
              <a:t>UN POSITIONNEMENT GÉOGRAPHIQUE </a:t>
            </a:r>
          </a:p>
          <a:p>
            <a:pPr algn="ctr"/>
            <a:r>
              <a:rPr lang="fr-FR" sz="1100" b="1">
                <a:solidFill>
                  <a:schemeClr val="bg1"/>
                </a:solidFill>
                <a:latin typeface="Raleway" pitchFamily="2" charset="0"/>
                <a:ea typeface="Franklin Gothic Heavy" charset="0"/>
                <a:cs typeface="Franklin Gothic Heavy" charset="0"/>
              </a:rPr>
              <a:t>STRATÉGIQUEMENT ENVIABLE </a:t>
            </a:r>
          </a:p>
        </p:txBody>
      </p:sp>
      <p:pic>
        <p:nvPicPr>
          <p:cNvPr id="14" name="Image 13">
            <a:extLst>
              <a:ext uri="{FF2B5EF4-FFF2-40B4-BE49-F238E27FC236}">
                <a16:creationId xmlns:a16="http://schemas.microsoft.com/office/drawing/2014/main" id="{4C4CBBC5-5B94-4140-A963-4F41FCCED5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544" t="10778" r="14233" b="3423"/>
          <a:stretch/>
        </p:blipFill>
        <p:spPr>
          <a:xfrm>
            <a:off x="2271605" y="5001877"/>
            <a:ext cx="1238974" cy="1241218"/>
          </a:xfrm>
          <a:prstGeom prst="rect">
            <a:avLst/>
          </a:prstGeom>
        </p:spPr>
      </p:pic>
      <p:sp>
        <p:nvSpPr>
          <p:cNvPr id="15" name="Rectangle 14">
            <a:extLst>
              <a:ext uri="{FF2B5EF4-FFF2-40B4-BE49-F238E27FC236}">
                <a16:creationId xmlns:a16="http://schemas.microsoft.com/office/drawing/2014/main" id="{6418AC4D-0163-4ADD-B887-16AC028353B5}"/>
              </a:ext>
            </a:extLst>
          </p:cNvPr>
          <p:cNvSpPr/>
          <p:nvPr/>
        </p:nvSpPr>
        <p:spPr>
          <a:xfrm>
            <a:off x="1599617" y="6260295"/>
            <a:ext cx="2579376" cy="430887"/>
          </a:xfrm>
          <a:prstGeom prst="rect">
            <a:avLst/>
          </a:prstGeom>
        </p:spPr>
        <p:txBody>
          <a:bodyPr wrap="square">
            <a:spAutoFit/>
          </a:bodyPr>
          <a:lstStyle/>
          <a:p>
            <a:pPr algn="ctr"/>
            <a:r>
              <a:rPr lang="fr-FR" sz="1100" b="1">
                <a:solidFill>
                  <a:schemeClr val="bg1"/>
                </a:solidFill>
                <a:latin typeface="Raleway" pitchFamily="2" charset="0"/>
                <a:ea typeface="Franklin Gothic Heavy" charset="0"/>
                <a:cs typeface="Franklin Gothic Heavy" charset="0"/>
              </a:rPr>
              <a:t>D’EXCELLENTES CONDITIONS NAUTIQUES ET DE NAVIGABILITÉ</a:t>
            </a:r>
          </a:p>
        </p:txBody>
      </p:sp>
      <p:sp>
        <p:nvSpPr>
          <p:cNvPr id="16" name="Rectangle 15">
            <a:extLst>
              <a:ext uri="{FF2B5EF4-FFF2-40B4-BE49-F238E27FC236}">
                <a16:creationId xmlns:a16="http://schemas.microsoft.com/office/drawing/2014/main" id="{8FAA8444-9E24-48E1-BDBE-8A52F31D15D8}"/>
              </a:ext>
            </a:extLst>
          </p:cNvPr>
          <p:cNvSpPr/>
          <p:nvPr/>
        </p:nvSpPr>
        <p:spPr>
          <a:xfrm>
            <a:off x="5315307" y="6260295"/>
            <a:ext cx="1441111" cy="430887"/>
          </a:xfrm>
          <a:prstGeom prst="rect">
            <a:avLst/>
          </a:prstGeom>
        </p:spPr>
        <p:txBody>
          <a:bodyPr wrap="square">
            <a:spAutoFit/>
          </a:bodyPr>
          <a:lstStyle/>
          <a:p>
            <a:pPr algn="ctr"/>
            <a:r>
              <a:rPr lang="fr-FR" sz="1100" b="1">
                <a:solidFill>
                  <a:schemeClr val="bg1"/>
                </a:solidFill>
                <a:latin typeface="Raleway" pitchFamily="2" charset="0"/>
                <a:ea typeface="Franklin Gothic Heavy" charset="0"/>
                <a:cs typeface="Franklin Gothic Heavy" charset="0"/>
              </a:rPr>
              <a:t>DES TARIFS COMPÉTITIFS</a:t>
            </a:r>
          </a:p>
        </p:txBody>
      </p:sp>
      <p:pic>
        <p:nvPicPr>
          <p:cNvPr id="17" name="Image 16">
            <a:extLst>
              <a:ext uri="{FF2B5EF4-FFF2-40B4-BE49-F238E27FC236}">
                <a16:creationId xmlns:a16="http://schemas.microsoft.com/office/drawing/2014/main" id="{A3CF65F8-5E71-4EC7-8F3E-51C7B85AA4C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868" t="6725" r="15099"/>
          <a:stretch/>
        </p:blipFill>
        <p:spPr>
          <a:xfrm>
            <a:off x="8510604" y="4906448"/>
            <a:ext cx="1156377" cy="1303161"/>
          </a:xfrm>
          <a:prstGeom prst="rect">
            <a:avLst/>
          </a:prstGeom>
        </p:spPr>
      </p:pic>
      <p:sp>
        <p:nvSpPr>
          <p:cNvPr id="18" name="Rectangle 17">
            <a:extLst>
              <a:ext uri="{FF2B5EF4-FFF2-40B4-BE49-F238E27FC236}">
                <a16:creationId xmlns:a16="http://schemas.microsoft.com/office/drawing/2014/main" id="{F6E7F7B6-0A49-4BD7-B8B3-EBD323127EB4}"/>
              </a:ext>
            </a:extLst>
          </p:cNvPr>
          <p:cNvSpPr/>
          <p:nvPr/>
        </p:nvSpPr>
        <p:spPr>
          <a:xfrm>
            <a:off x="7825545" y="6260295"/>
            <a:ext cx="2522264" cy="430887"/>
          </a:xfrm>
          <a:prstGeom prst="rect">
            <a:avLst/>
          </a:prstGeom>
        </p:spPr>
        <p:txBody>
          <a:bodyPr wrap="square">
            <a:spAutoFit/>
          </a:bodyPr>
          <a:lstStyle/>
          <a:p>
            <a:pPr algn="ctr"/>
            <a:r>
              <a:rPr lang="fr-FR" sz="1100" b="1">
                <a:solidFill>
                  <a:schemeClr val="bg1"/>
                </a:solidFill>
                <a:latin typeface="Raleway" pitchFamily="2" charset="0"/>
                <a:ea typeface="Franklin Gothic Heavy" charset="0"/>
                <a:cs typeface="Franklin Gothic Heavy" charset="0"/>
              </a:rPr>
              <a:t>DES PARTENAIRES À LA RENOMMÉE INTERNATIONALE</a:t>
            </a:r>
          </a:p>
        </p:txBody>
      </p:sp>
      <p:sp>
        <p:nvSpPr>
          <p:cNvPr id="19" name="Rectangle 18">
            <a:extLst>
              <a:ext uri="{FF2B5EF4-FFF2-40B4-BE49-F238E27FC236}">
                <a16:creationId xmlns:a16="http://schemas.microsoft.com/office/drawing/2014/main" id="{EAD4330B-7521-4BC6-AACB-EB8D6FDE5A8F}"/>
              </a:ext>
            </a:extLst>
          </p:cNvPr>
          <p:cNvSpPr/>
          <p:nvPr/>
        </p:nvSpPr>
        <p:spPr>
          <a:xfrm>
            <a:off x="1794482" y="3861348"/>
            <a:ext cx="2122287" cy="430887"/>
          </a:xfrm>
          <a:prstGeom prst="rect">
            <a:avLst/>
          </a:prstGeom>
        </p:spPr>
        <p:txBody>
          <a:bodyPr wrap="square">
            <a:spAutoFit/>
          </a:bodyPr>
          <a:lstStyle/>
          <a:p>
            <a:pPr algn="ctr"/>
            <a:r>
              <a:rPr lang="fr-FR" sz="1100" b="1">
                <a:solidFill>
                  <a:schemeClr val="bg1"/>
                </a:solidFill>
                <a:latin typeface="Raleway" pitchFamily="2" charset="0"/>
                <a:ea typeface="Franklin Gothic Heavy" charset="0"/>
                <a:cs typeface="Franklin Gothic Heavy" charset="0"/>
              </a:rPr>
              <a:t>UNE INFRASTRUCTURE MODERNE</a:t>
            </a:r>
          </a:p>
        </p:txBody>
      </p:sp>
      <p:pic>
        <p:nvPicPr>
          <p:cNvPr id="20" name="Image 19">
            <a:extLst>
              <a:ext uri="{FF2B5EF4-FFF2-40B4-BE49-F238E27FC236}">
                <a16:creationId xmlns:a16="http://schemas.microsoft.com/office/drawing/2014/main" id="{DA835939-9F6F-4FA3-9325-F5735EA37E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391669" y="2667425"/>
            <a:ext cx="995272" cy="1060784"/>
          </a:xfrm>
          <a:prstGeom prst="rect">
            <a:avLst/>
          </a:prstGeom>
        </p:spPr>
      </p:pic>
      <p:pic>
        <p:nvPicPr>
          <p:cNvPr id="21" name="Image 20">
            <a:extLst>
              <a:ext uri="{FF2B5EF4-FFF2-40B4-BE49-F238E27FC236}">
                <a16:creationId xmlns:a16="http://schemas.microsoft.com/office/drawing/2014/main" id="{D36A62E2-D925-4432-9211-07E2D5843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5768" y="5035363"/>
            <a:ext cx="1109647" cy="1182687"/>
          </a:xfrm>
          <a:prstGeom prst="rect">
            <a:avLst/>
          </a:prstGeom>
        </p:spPr>
      </p:pic>
      <p:sp>
        <p:nvSpPr>
          <p:cNvPr id="22" name="Rectangle 21">
            <a:extLst>
              <a:ext uri="{FF2B5EF4-FFF2-40B4-BE49-F238E27FC236}">
                <a16:creationId xmlns:a16="http://schemas.microsoft.com/office/drawing/2014/main" id="{16528349-8ECE-4BBB-AA8D-758E1C357DBB}"/>
              </a:ext>
            </a:extLst>
          </p:cNvPr>
          <p:cNvSpPr/>
          <p:nvPr/>
        </p:nvSpPr>
        <p:spPr>
          <a:xfrm>
            <a:off x="8020410" y="4026106"/>
            <a:ext cx="2132534" cy="261610"/>
          </a:xfrm>
          <a:prstGeom prst="rect">
            <a:avLst/>
          </a:prstGeom>
        </p:spPr>
        <p:txBody>
          <a:bodyPr wrap="square">
            <a:spAutoFit/>
          </a:bodyPr>
          <a:lstStyle/>
          <a:p>
            <a:pPr algn="ctr"/>
            <a:r>
              <a:rPr lang="fr-CM" sz="1100" b="1">
                <a:solidFill>
                  <a:schemeClr val="bg1"/>
                </a:solidFill>
                <a:latin typeface="Raleway" pitchFamily="2" charset="0"/>
              </a:rPr>
              <a:t>FLUIDITE DES PROCEDURES</a:t>
            </a:r>
          </a:p>
        </p:txBody>
      </p:sp>
      <p:pic>
        <p:nvPicPr>
          <p:cNvPr id="23" name="Image 22">
            <a:extLst>
              <a:ext uri="{FF2B5EF4-FFF2-40B4-BE49-F238E27FC236}">
                <a16:creationId xmlns:a16="http://schemas.microsoft.com/office/drawing/2014/main" id="{F9F6F889-D053-43B8-B62C-9ED01D2270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08760" y="2585235"/>
            <a:ext cx="1955834" cy="1397477"/>
          </a:xfrm>
          <a:prstGeom prst="rect">
            <a:avLst/>
          </a:prstGeom>
        </p:spPr>
      </p:pic>
    </p:spTree>
    <p:extLst>
      <p:ext uri="{BB962C8B-B14F-4D97-AF65-F5344CB8AC3E}">
        <p14:creationId xmlns:p14="http://schemas.microsoft.com/office/powerpoint/2010/main" val="30467876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subTnLst>
                                    <p:set>
                                      <p:cBhvr override="childStyle">
                                        <p:cTn dur="1" fill="hold" display="0" masterRel="sameClick" afterEffect="1">
                                          <p:stCondLst>
                                            <p:cond evt="end" delay="0">
                                              <p:tn val="5"/>
                                            </p:cond>
                                          </p:stCondLst>
                                        </p:cTn>
                                        <p:tgtEl>
                                          <p:spTgt spid="28"/>
                                        </p:tgtEl>
                                        <p:attrNameLst>
                                          <p:attrName>style.visibility</p:attrName>
                                        </p:attrNameLst>
                                      </p:cBhvr>
                                      <p:to>
                                        <p:strVal val="hidden"/>
                                      </p:to>
                                    </p:set>
                                  </p:subTnLst>
                                </p:cTn>
                              </p:par>
                              <p:par>
                                <p:cTn id="8" presetID="64" presetClass="path" presetSubtype="0" repeatCount="indefinite" fill="hold" grpId="1" nodeType="withEffect">
                                  <p:stCondLst>
                                    <p:cond delay="0"/>
                                  </p:stCondLst>
                                  <p:childTnLst>
                                    <p:animMotion origin="layout" path="M 3.54167E-6 -4.81481E-6 L 3.54167E-6 -0.13888 " pathEditMode="relative" rAng="0" ptsTypes="AA">
                                      <p:cBhvr>
                                        <p:cTn id="9" dur="2000" fill="hold"/>
                                        <p:tgtEl>
                                          <p:spTgt spid="28"/>
                                        </p:tgtEl>
                                        <p:attrNameLst>
                                          <p:attrName>ppt_x</p:attrName>
                                          <p:attrName>ppt_y</p:attrName>
                                        </p:attrNameLst>
                                      </p:cBhvr>
                                      <p:rCtr x="0" y="-6944"/>
                                    </p:animMotion>
                                  </p:childTnLst>
                                </p:cTn>
                              </p:par>
                              <p:par>
                                <p:cTn id="10" presetID="10" presetClass="entr" presetSubtype="0" repeatCount="indefinite" fill="hold" grpId="0" nodeType="withEffect">
                                  <p:stCondLst>
                                    <p:cond delay="4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childTnLst>
                                  <p:subTnLst>
                                    <p:set>
                                      <p:cBhvr override="childStyle">
                                        <p:cTn dur="1" fill="hold" display="0" masterRel="sameClick" afterEffect="1">
                                          <p:stCondLst>
                                            <p:cond evt="end" delay="0">
                                              <p:tn val="10"/>
                                            </p:cond>
                                          </p:stCondLst>
                                        </p:cTn>
                                        <p:tgtEl>
                                          <p:spTgt spid="30"/>
                                        </p:tgtEl>
                                        <p:attrNameLst>
                                          <p:attrName>style.visibility</p:attrName>
                                        </p:attrNameLst>
                                      </p:cBhvr>
                                      <p:to>
                                        <p:strVal val="hidden"/>
                                      </p:to>
                                    </p:set>
                                  </p:subTnLst>
                                </p:cTn>
                              </p:par>
                              <p:par>
                                <p:cTn id="13" presetID="64" presetClass="path" presetSubtype="0" repeatCount="indefinite" fill="hold" grpId="1" nodeType="withEffect">
                                  <p:stCondLst>
                                    <p:cond delay="400"/>
                                  </p:stCondLst>
                                  <p:childTnLst>
                                    <p:animMotion origin="layout" path="M 3.54167E-6 3.33333E-6 L 3.54167E-6 -0.13889 " pathEditMode="relative" rAng="0" ptsTypes="AA">
                                      <p:cBhvr>
                                        <p:cTn id="14" dur="2000" fill="hold"/>
                                        <p:tgtEl>
                                          <p:spTgt spid="30"/>
                                        </p:tgtEl>
                                        <p:attrNameLst>
                                          <p:attrName>ppt_x</p:attrName>
                                          <p:attrName>ppt_y</p:attrName>
                                        </p:attrNameLst>
                                      </p:cBhvr>
                                      <p:rCtr x="0" y="-6944"/>
                                    </p:animMotion>
                                  </p:childTnLst>
                                </p:cTn>
                              </p:par>
                              <p:par>
                                <p:cTn id="15" presetID="10" presetClass="entr" presetSubtype="0" repeatCount="indefinite" fill="hold" grpId="0" nodeType="withEffect">
                                  <p:stCondLst>
                                    <p:cond delay="8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childTnLst>
                                  <p:subTnLst>
                                    <p:set>
                                      <p:cBhvr override="childStyle">
                                        <p:cTn dur="1" fill="hold" display="0" masterRel="sameClick" afterEffect="1">
                                          <p:stCondLst>
                                            <p:cond evt="end" delay="0">
                                              <p:tn val="15"/>
                                            </p:cond>
                                          </p:stCondLst>
                                        </p:cTn>
                                        <p:tgtEl>
                                          <p:spTgt spid="31"/>
                                        </p:tgtEl>
                                        <p:attrNameLst>
                                          <p:attrName>style.visibility</p:attrName>
                                        </p:attrNameLst>
                                      </p:cBhvr>
                                      <p:to>
                                        <p:strVal val="hidden"/>
                                      </p:to>
                                    </p:set>
                                  </p:subTnLst>
                                </p:cTn>
                              </p:par>
                              <p:par>
                                <p:cTn id="18" presetID="64" presetClass="path" presetSubtype="0" repeatCount="indefinite" fill="hold" grpId="1" nodeType="withEffect">
                                  <p:stCondLst>
                                    <p:cond delay="800"/>
                                  </p:stCondLst>
                                  <p:childTnLst>
                                    <p:animMotion origin="layout" path="M 1.875E-6 0 L 1.875E-6 -0.13889 " pathEditMode="relative" rAng="0" ptsTypes="AA">
                                      <p:cBhvr>
                                        <p:cTn id="19" dur="2000" fill="hold"/>
                                        <p:tgtEl>
                                          <p:spTgt spid="31"/>
                                        </p:tgtEl>
                                        <p:attrNameLst>
                                          <p:attrName>ppt_x</p:attrName>
                                          <p:attrName>ppt_y</p:attrName>
                                        </p:attrNameLst>
                                      </p:cBhvr>
                                      <p:rCtr x="0" y="-6944"/>
                                    </p:animMotion>
                                  </p:childTnLst>
                                </p:cTn>
                              </p:par>
                              <p:par>
                                <p:cTn id="20" presetID="21" presetClass="entr" presetSubtype="1" fill="hold"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1250"/>
                                        <p:tgtEl>
                                          <p:spTgt spid="20"/>
                                        </p:tgtEl>
                                      </p:cBhvr>
                                    </p:animEffect>
                                  </p:childTnLst>
                                </p:cTn>
                              </p:par>
                              <p:par>
                                <p:cTn id="23" presetID="21" presetClass="entr" presetSubtype="1" fill="hold" nodeType="withEffect">
                                  <p:stCondLst>
                                    <p:cond delay="100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1250"/>
                                        <p:tgtEl>
                                          <p:spTgt spid="12"/>
                                        </p:tgtEl>
                                      </p:cBhvr>
                                    </p:animEffect>
                                  </p:childTnLst>
                                </p:cTn>
                              </p:par>
                              <p:par>
                                <p:cTn id="26" presetID="21" presetClass="entr" presetSubtype="1" fill="hold" nodeType="withEffect">
                                  <p:stCondLst>
                                    <p:cond delay="100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1250"/>
                                        <p:tgtEl>
                                          <p:spTgt spid="23"/>
                                        </p:tgtEl>
                                      </p:cBhvr>
                                    </p:animEffect>
                                  </p:childTnLst>
                                </p:cTn>
                              </p:par>
                              <p:par>
                                <p:cTn id="29" presetID="21" presetClass="entr" presetSubtype="1" fill="hold" nodeType="withEffect">
                                  <p:stCondLst>
                                    <p:cond delay="100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1250"/>
                                        <p:tgtEl>
                                          <p:spTgt spid="14"/>
                                        </p:tgtEl>
                                      </p:cBhvr>
                                    </p:animEffect>
                                  </p:childTnLst>
                                </p:cTn>
                              </p:par>
                              <p:par>
                                <p:cTn id="32" presetID="21" presetClass="entr" presetSubtype="1" fill="hold" nodeType="withEffect">
                                  <p:stCondLst>
                                    <p:cond delay="100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1250"/>
                                        <p:tgtEl>
                                          <p:spTgt spid="21"/>
                                        </p:tgtEl>
                                      </p:cBhvr>
                                    </p:animEffect>
                                  </p:childTnLst>
                                </p:cTn>
                              </p:par>
                              <p:par>
                                <p:cTn id="35" presetID="21" presetClass="entr" presetSubtype="1"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1250"/>
                                        <p:tgtEl>
                                          <p:spTgt spid="17"/>
                                        </p:tgtEl>
                                      </p:cBhvr>
                                    </p:animEffect>
                                  </p:childTnLst>
                                </p:cTn>
                              </p:par>
                              <p:par>
                                <p:cTn id="38" presetID="42" presetClass="entr" presetSubtype="0" fill="hold" grpId="0" nodeType="withEffect">
                                  <p:stCondLst>
                                    <p:cond delay="100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15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150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150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150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150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0" grpId="0" animBg="1"/>
      <p:bldP spid="30" grpId="1" animBg="1"/>
      <p:bldP spid="31" grpId="0" animBg="1"/>
      <p:bldP spid="31" grpId="1" animBg="1"/>
      <p:bldP spid="13" grpId="0"/>
      <p:bldP spid="15" grpId="0"/>
      <p:bldP spid="16" grpId="0"/>
      <p:bldP spid="18" grpId="0"/>
      <p:bldP spid="19"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8A42B65-566C-0A41-B8C2-5032B07BD196}"/>
              </a:ext>
            </a:extLst>
          </p:cNvPr>
          <p:cNvSpPr/>
          <p:nvPr/>
        </p:nvSpPr>
        <p:spPr>
          <a:xfrm>
            <a:off x="2869581" y="202582"/>
            <a:ext cx="6452840" cy="6452838"/>
          </a:xfrm>
          <a:prstGeom prst="ellipse">
            <a:avLst/>
          </a:prstGeom>
          <a:solidFill>
            <a:srgbClr val="12231D">
              <a:alpha val="40000"/>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8000" b="1" i="0" u="none" strike="noStrike" kern="1200" cap="none" spc="-150" normalizeH="0" baseline="0" noProof="0">
              <a:ln>
                <a:noFill/>
              </a:ln>
              <a:solidFill>
                <a:prstClr val="white"/>
              </a:solidFill>
              <a:effectLst/>
              <a:uLnTx/>
              <a:uFillTx/>
              <a:latin typeface="Raleway" panose="020B0503030101060003" pitchFamily="34" charset="77"/>
              <a:ea typeface="+mn-ea"/>
              <a:cs typeface="+mn-cs"/>
            </a:endParaRPr>
          </a:p>
        </p:txBody>
      </p:sp>
      <p:sp>
        <p:nvSpPr>
          <p:cNvPr id="4" name="Rectangle 3">
            <a:extLst>
              <a:ext uri="{FF2B5EF4-FFF2-40B4-BE49-F238E27FC236}">
                <a16:creationId xmlns:a16="http://schemas.microsoft.com/office/drawing/2014/main" id="{D674933B-DF67-D14D-ACC6-194EA400210B}"/>
              </a:ext>
            </a:extLst>
          </p:cNvPr>
          <p:cNvSpPr/>
          <p:nvPr/>
        </p:nvSpPr>
        <p:spPr>
          <a:xfrm>
            <a:off x="2947643" y="3389971"/>
            <a:ext cx="629671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M" sz="8800" b="1" i="0" u="none" strike="noStrike" kern="1200" cap="none" spc="-150" normalizeH="0" baseline="0" noProof="0">
                <a:ln>
                  <a:noFill/>
                </a:ln>
                <a:solidFill>
                  <a:srgbClr val="FFFFFF"/>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rPr>
              <a:t>TRAFICS</a:t>
            </a:r>
            <a:endParaRPr kumimoji="0" lang="en-LT" sz="8800" b="1" i="0" u="none" strike="noStrike" kern="1200" cap="none" spc="-150" normalizeH="0" baseline="0" noProof="0">
              <a:ln>
                <a:noFill/>
              </a:ln>
              <a:solidFill>
                <a:srgbClr val="FFFFFF"/>
              </a:solidFill>
              <a:effectLst>
                <a:outerShdw blurRad="419100" sx="102000" sy="102000" algn="ctr" rotWithShape="0">
                  <a:prstClr val="black">
                    <a:alpha val="29000"/>
                  </a:prstClr>
                </a:outerShdw>
              </a:effectLst>
              <a:uLnTx/>
              <a:uFillTx/>
              <a:latin typeface="Raleway Black" panose="020B0503030101060003" pitchFamily="34" charset="77"/>
              <a:ea typeface="+mn-ea"/>
              <a:cs typeface="+mn-cs"/>
            </a:endParaRPr>
          </a:p>
        </p:txBody>
      </p:sp>
      <p:pic>
        <p:nvPicPr>
          <p:cNvPr id="7" name="Graphic 6" descr="Graphique à barres avec un remplissage uni">
            <a:extLst>
              <a:ext uri="{FF2B5EF4-FFF2-40B4-BE49-F238E27FC236}">
                <a16:creationId xmlns:a16="http://schemas.microsoft.com/office/drawing/2014/main" id="{3ABC9C15-A943-6549-9279-9BBD8A235D8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542263" y="459058"/>
            <a:ext cx="3107474" cy="3107474"/>
          </a:xfrm>
          <a:prstGeom prst="rect">
            <a:avLst/>
          </a:prstGeom>
        </p:spPr>
      </p:pic>
    </p:spTree>
    <p:extLst>
      <p:ext uri="{BB962C8B-B14F-4D97-AF65-F5344CB8AC3E}">
        <p14:creationId xmlns:p14="http://schemas.microsoft.com/office/powerpoint/2010/main" val="271936434"/>
      </p:ext>
    </p:extLst>
  </p:cSld>
  <p:clrMapOvr>
    <a:masterClrMapping/>
  </p:clrMapOvr>
  <p:transition spd="slow" advTm="0"/>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5000"/>
          </a:schemeClr>
        </a:solidFill>
        <a:ln w="76200">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16B971796FB04D8F3D14AC89E3B823" ma:contentTypeVersion="14" ma:contentTypeDescription="Crée un document." ma:contentTypeScope="" ma:versionID="e4c304081c5eedde71afebcd6219d0d7">
  <xsd:schema xmlns:xsd="http://www.w3.org/2001/XMLSchema" xmlns:xs="http://www.w3.org/2001/XMLSchema" xmlns:p="http://schemas.microsoft.com/office/2006/metadata/properties" xmlns:ns3="1984f9f9-245b-4556-87fe-655564637cde" xmlns:ns4="eadb1945-7c33-47fe-bc96-147d8789e885" targetNamespace="http://schemas.microsoft.com/office/2006/metadata/properties" ma:root="true" ma:fieldsID="6ca1174657d63ffb574c588b750d5604" ns3:_="" ns4:_="">
    <xsd:import namespace="1984f9f9-245b-4556-87fe-655564637cde"/>
    <xsd:import namespace="eadb1945-7c33-47fe-bc96-147d8789e88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AutoKeyPoints" minOccurs="0"/>
                <xsd:element ref="ns3:MediaServiceKeyPoints" minOccurs="0"/>
                <xsd:element ref="ns3:MediaLengthInSecond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84f9f9-245b-4556-87fe-655564637c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b1945-7c33-47fe-bc96-147d8789e885" elementFormDefault="qualified">
    <xsd:import namespace="http://schemas.microsoft.com/office/2006/documentManagement/types"/>
    <xsd:import namespace="http://schemas.microsoft.com/office/infopath/2007/PartnerControls"/>
    <xsd:element name="SharedWithUsers" ma:index="12"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description="" ma:internalName="SharedWithDetails" ma:readOnly="true">
      <xsd:simpleType>
        <xsd:restriction base="dms:Note">
          <xsd:maxLength value="255"/>
        </xsd:restriction>
      </xsd:simpleType>
    </xsd:element>
    <xsd:element name="SharingHintHash" ma:index="14" nillable="true" ma:displayName="Partage du hachage d’indicateur"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A4C921-1E71-435A-8C95-229C8D46FB79}">
  <ds:schemaRefs>
    <ds:schemaRef ds:uri="1984f9f9-245b-4556-87fe-655564637cde"/>
    <ds:schemaRef ds:uri="eadb1945-7c33-47fe-bc96-147d8789e8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876B182-DA40-4BFE-BDFF-AC80DA9947AE}">
  <ds:schemaRefs>
    <ds:schemaRef ds:uri="http://www.w3.org/XML/1998/namespace"/>
    <ds:schemaRef ds:uri="http://purl.org/dc/dcmitype/"/>
    <ds:schemaRef ds:uri="http://schemas.microsoft.com/office/infopath/2007/PartnerControls"/>
    <ds:schemaRef ds:uri="http://purl.org/dc/terms/"/>
    <ds:schemaRef ds:uri="http://schemas.microsoft.com/office/2006/documentManagement/types"/>
    <ds:schemaRef ds:uri="eadb1945-7c33-47fe-bc96-147d8789e885"/>
    <ds:schemaRef ds:uri="http://schemas.openxmlformats.org/package/2006/metadata/core-properties"/>
    <ds:schemaRef ds:uri="1984f9f9-245b-4556-87fe-655564637cde"/>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78533527-E09C-4B09-87DA-794E95BA92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149</TotalTime>
  <Words>474</Words>
  <Application>Microsoft Office PowerPoint</Application>
  <PresentationFormat>Grand écran</PresentationFormat>
  <Paragraphs>110</Paragraphs>
  <Slides>15</Slides>
  <Notes>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15</vt:i4>
      </vt:variant>
    </vt:vector>
  </HeadingPairs>
  <TitlesOfParts>
    <vt:vector size="22" baseType="lpstr">
      <vt:lpstr>Arial</vt:lpstr>
      <vt:lpstr>Calibri</vt:lpstr>
      <vt:lpstr>Calibri Light</vt:lpstr>
      <vt:lpstr>Raleway</vt:lpstr>
      <vt:lpstr>Raleway Black</vt:lpstr>
      <vt:lpstr>Raleway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 Skill</dc:creator>
  <cp:lastModifiedBy>Habib MOHAMMED IYA</cp:lastModifiedBy>
  <cp:revision>2</cp:revision>
  <dcterms:created xsi:type="dcterms:W3CDTF">2020-12-19T18:59:10Z</dcterms:created>
  <dcterms:modified xsi:type="dcterms:W3CDTF">2022-02-17T20:48:15Z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0x0101000416B971796FB04D8F3D14AC89E3B823</vt:lpwstr>
  </property>
</Properties>
</file>